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363" r:id="rId4"/>
    <p:sldId id="258" r:id="rId5"/>
    <p:sldId id="259" r:id="rId6"/>
    <p:sldId id="260" r:id="rId7"/>
    <p:sldId id="27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360" r:id="rId16"/>
    <p:sldId id="271" r:id="rId17"/>
    <p:sldId id="272" r:id="rId18"/>
    <p:sldId id="273" r:id="rId19"/>
    <p:sldId id="346" r:id="rId20"/>
    <p:sldId id="274" r:id="rId21"/>
    <p:sldId id="347" r:id="rId22"/>
    <p:sldId id="275" r:id="rId23"/>
    <p:sldId id="276" r:id="rId24"/>
    <p:sldId id="348" r:id="rId25"/>
    <p:sldId id="277" r:id="rId26"/>
    <p:sldId id="282" r:id="rId27"/>
    <p:sldId id="283" r:id="rId28"/>
    <p:sldId id="292" r:id="rId29"/>
    <p:sldId id="293" r:id="rId30"/>
    <p:sldId id="278" r:id="rId31"/>
    <p:sldId id="349" r:id="rId32"/>
    <p:sldId id="294" r:id="rId33"/>
    <p:sldId id="297" r:id="rId34"/>
    <p:sldId id="298" r:id="rId35"/>
    <p:sldId id="350" r:id="rId36"/>
    <p:sldId id="296" r:id="rId37"/>
    <p:sldId id="299" r:id="rId38"/>
    <p:sldId id="351" r:id="rId39"/>
    <p:sldId id="306" r:id="rId40"/>
    <p:sldId id="307" r:id="rId41"/>
    <p:sldId id="344" r:id="rId42"/>
    <p:sldId id="345" r:id="rId43"/>
    <p:sldId id="308" r:id="rId44"/>
    <p:sldId id="309" r:id="rId45"/>
    <p:sldId id="310" r:id="rId46"/>
    <p:sldId id="352" r:id="rId47"/>
    <p:sldId id="327" r:id="rId48"/>
    <p:sldId id="329" r:id="rId49"/>
    <p:sldId id="330" r:id="rId50"/>
    <p:sldId id="331" r:id="rId51"/>
    <p:sldId id="332" r:id="rId52"/>
    <p:sldId id="334" r:id="rId53"/>
    <p:sldId id="353" r:id="rId54"/>
    <p:sldId id="311" r:id="rId55"/>
    <p:sldId id="313" r:id="rId56"/>
    <p:sldId id="312" r:id="rId57"/>
    <p:sldId id="315" r:id="rId58"/>
    <p:sldId id="314" r:id="rId59"/>
    <p:sldId id="318" r:id="rId60"/>
    <p:sldId id="317" r:id="rId61"/>
    <p:sldId id="319" r:id="rId62"/>
    <p:sldId id="354" r:id="rId63"/>
    <p:sldId id="338" r:id="rId64"/>
    <p:sldId id="339" r:id="rId65"/>
    <p:sldId id="355" r:id="rId66"/>
    <p:sldId id="328" r:id="rId67"/>
    <p:sldId id="335" r:id="rId68"/>
    <p:sldId id="336" r:id="rId69"/>
    <p:sldId id="356" r:id="rId70"/>
    <p:sldId id="320" r:id="rId71"/>
    <p:sldId id="321" r:id="rId72"/>
    <p:sldId id="322" r:id="rId73"/>
    <p:sldId id="357" r:id="rId74"/>
    <p:sldId id="323" r:id="rId75"/>
    <p:sldId id="326" r:id="rId76"/>
    <p:sldId id="325" r:id="rId77"/>
    <p:sldId id="358" r:id="rId78"/>
    <p:sldId id="337" r:id="rId79"/>
    <p:sldId id="340" r:id="rId80"/>
    <p:sldId id="341" r:id="rId81"/>
    <p:sldId id="359" r:id="rId82"/>
    <p:sldId id="342" r:id="rId83"/>
    <p:sldId id="361" r:id="rId8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95"/>
    <p:restoredTop sz="86352"/>
  </p:normalViewPr>
  <p:slideViewPr>
    <p:cSldViewPr snapToGrid="0" snapToObjects="1">
      <p:cViewPr varScale="1">
        <p:scale>
          <a:sx n="63" d="100"/>
          <a:sy n="63" d="100"/>
        </p:scale>
        <p:origin x="124" y="52"/>
      </p:cViewPr>
      <p:guideLst/>
    </p:cSldViewPr>
  </p:slideViewPr>
  <p:outlineViewPr>
    <p:cViewPr>
      <p:scale>
        <a:sx n="33" d="100"/>
        <a:sy n="33" d="100"/>
      </p:scale>
      <p:origin x="0" y="-9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096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2:52.0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5:33.9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5:34.1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5:35.2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6:05.2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6:10.2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6:56.7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16383,'6'1'0,"-1"3"0,-5-9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7:10.4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7:11.02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7:11.4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7:12.36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2:56.4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4:29.9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4:31.1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4:32.5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4:39.8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5:30.4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 16383,'51'0'0,"-6"0"0,-20 0 0,0 5 0,1 2 0,-1 0 0,1 5 0,-1-11 0,0 10 0,-6-9 0,5 3 0,-4 1 0,5-4 0,0 3 0,1-5 0,-1 0 0,-6 0 0,5 0 0,-5 6 0,7-5 0,-7 5 0,5-6 0,-11 0 0,10 0 0,-10 0 0,5 0 0,0 0 0,-6 0 0,12 0 0,-11 0 0,5 0 0,0 0 0,-5 0 0,10 0 0,-9 0 0,3 0 0,0 0 0,-5 0 0,9 5 0,-8-4 0,2 3 0,3-4 0,-5 0 0,11 0 0,-5 0 0,0 0 0,5 0 0,-5 0 0,0 0 0,-1 0 0,-1 0 0,-4 0 0,10 0 0,-10 0 0,4 0 0,-1 0 0,-4 0 0,-22-27 0,-10 8 0,-6-12 0,7 19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5:31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15T16:25:33.2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AF21-3D32-6745-B17C-AFF89CAD5375}" type="datetimeFigureOut">
              <a:rPr lang="fr-FR" smtClean="0"/>
              <a:t>27/01/2023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495EF-F076-1145-A1F8-68B5087FE0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3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2e séance le 23 Février à 19h30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084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Calicule aussi </a:t>
            </a:r>
            <a:r>
              <a:rPr lang="fr-FR" dirty="0" err="1"/>
              <a:t>appellé</a:t>
            </a:r>
            <a:r>
              <a:rPr lang="fr-FR" dirty="0"/>
              <a:t> "</a:t>
            </a:r>
            <a:r>
              <a:rPr lang="fr-FR" dirty="0" err="1"/>
              <a:t>épicalice</a:t>
            </a:r>
            <a:r>
              <a:rPr lang="fr-FR" dirty="0"/>
              <a:t> »</a:t>
            </a:r>
          </a:p>
          <a:p>
            <a:endParaRPr lang="fr-FR" dirty="0"/>
          </a:p>
          <a:p>
            <a:r>
              <a:rPr lang="fr-FR" dirty="0"/>
              <a:t>Étamines à filet libre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21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Réceptacle plan dans le genre </a:t>
            </a:r>
            <a:r>
              <a:rPr lang="fr-FR" dirty="0" err="1"/>
              <a:t>Quillaja</a:t>
            </a:r>
            <a:r>
              <a:rPr lang="fr-FR" dirty="0"/>
              <a:t> : espèce exotique qui fournit le bois de Panam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87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Chez l’Eglantier (le cynorrhodon) le conceptacle devient rouge et charnu</a:t>
            </a:r>
          </a:p>
          <a:p>
            <a:r>
              <a:rPr lang="fr-FR" dirty="0"/>
              <a:t>Chez l’Aigremoine le réceptacle. réduit reste membraneux</a:t>
            </a:r>
          </a:p>
          <a:p>
            <a:r>
              <a:rPr lang="fr-FR" dirty="0"/>
              <a:t>drupe : fruit charnu indéhiscent et </a:t>
            </a:r>
            <a:r>
              <a:rPr lang="fr-FR" dirty="0" err="1"/>
              <a:t>uniséminé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794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1-Réceptacle plan dans le genre </a:t>
            </a:r>
            <a:r>
              <a:rPr lang="fr-FR" dirty="0" err="1"/>
              <a:t>Quillaja</a:t>
            </a:r>
            <a:r>
              <a:rPr lang="fr-FR" dirty="0"/>
              <a:t> : espèce exotique qui fournit le bois de Panam.5 carpelles qui forment des follicules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Spirée : fruits tordus à 2 graines :presque des akènes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2 -</a:t>
            </a:r>
            <a:r>
              <a:rPr lang="fr-FR" dirty="0" err="1"/>
              <a:t>Gynophore</a:t>
            </a:r>
            <a:r>
              <a:rPr lang="fr-FR" dirty="0"/>
              <a:t> saillant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 sec : Potentille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 charnu : Fraisier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-, saillant et sec portant des drupéoles : Framboisier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3- </a:t>
            </a:r>
            <a:r>
              <a:rPr lang="fr-FR" dirty="0" err="1"/>
              <a:t>Gynophore</a:t>
            </a:r>
            <a:r>
              <a:rPr lang="fr-FR" dirty="0"/>
              <a:t> réduit tapissant une coupe profonde due au creusement du </a:t>
            </a:r>
            <a:r>
              <a:rPr lang="fr-FR" dirty="0" err="1"/>
              <a:t>receptacle</a:t>
            </a:r>
            <a:r>
              <a:rPr lang="fr-FR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Rosier, Aigremoine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 Les carpelles peuvent se souder à la  coupe florale; l’ovaire devient infère – ces carpelles peu nombreux, deviennent plus ou moins concrescents entre eux. Pommier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Plan de coupe du gynécée en grisé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335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séance le 23 Février à 19h30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68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Nom vernaculaire   = Pimprenelle                      Tige anguleuse, dressée</a:t>
            </a:r>
          </a:p>
          <a:p>
            <a:r>
              <a:rPr lang="fr-FR" dirty="0"/>
              <a:t>Multiplication par des bourgeons ,nés sur la, tige souterraine</a:t>
            </a:r>
          </a:p>
          <a:p>
            <a:r>
              <a:rPr lang="fr-FR" dirty="0"/>
              <a:t>Stigmate en pinceau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961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Sépales ovales verts mêlés de pourpre</a:t>
            </a:r>
          </a:p>
          <a:p>
            <a:r>
              <a:rPr lang="fr-FR" dirty="0"/>
              <a:t>Après la fécondation, l’</a:t>
            </a:r>
            <a:r>
              <a:rPr lang="fr-FR" dirty="0" err="1"/>
              <a:t>hypanthium</a:t>
            </a:r>
            <a:r>
              <a:rPr lang="fr-FR" dirty="0"/>
              <a:t> se transforme en un organe dur, anguleux,, ou hérissé de crochets enveloppant complétement l’akène–</a:t>
            </a:r>
          </a:p>
          <a:p>
            <a:endParaRPr lang="fr-FR" dirty="0"/>
          </a:p>
          <a:p>
            <a:r>
              <a:rPr lang="fr-FR" dirty="0"/>
              <a:t>Si grosses verrues = P. </a:t>
            </a:r>
            <a:r>
              <a:rPr lang="fr-FR" dirty="0" err="1"/>
              <a:t>verrucosum</a:t>
            </a:r>
            <a:endParaRPr lang="fr-FR" dirty="0"/>
          </a:p>
          <a:p>
            <a:r>
              <a:rPr lang="fr-FR" dirty="0"/>
              <a:t>Si crêtes = P. </a:t>
            </a:r>
            <a:r>
              <a:rPr lang="fr-FR" dirty="0" err="1"/>
              <a:t>sanguisorba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380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seule espèce dans la flore française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891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10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Autrefois inclus dans le genre </a:t>
            </a:r>
            <a:r>
              <a:rPr lang="fr-FR" dirty="0" err="1"/>
              <a:t>Alchemilla</a:t>
            </a:r>
            <a:r>
              <a:rPr lang="fr-FR" dirty="0"/>
              <a:t> mais en diffère     - par les feuilles en éventail</a:t>
            </a:r>
          </a:p>
          <a:p>
            <a:r>
              <a:rPr lang="fr-FR" dirty="0"/>
              <a:t>                                                                                             -  par l’inflorescence cachée dans les stipules</a:t>
            </a:r>
          </a:p>
          <a:p>
            <a:endParaRPr lang="fr-FR" dirty="0"/>
          </a:p>
          <a:p>
            <a:r>
              <a:rPr lang="fr-FR" dirty="0" err="1"/>
              <a:t>Connée</a:t>
            </a:r>
            <a:r>
              <a:rPr lang="fr-FR" dirty="0"/>
              <a:t> = située en face l’une de l’autre et soudée par la base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55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/>
              <a:t>Famille importante par le nombre des espèces et par la diversité végétale et florale de ses représentants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141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4 étamines chez les </a:t>
            </a:r>
            <a:r>
              <a:rPr lang="fr-FR" dirty="0" err="1"/>
              <a:t>Alchemilles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385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865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Poils </a:t>
            </a:r>
            <a:r>
              <a:rPr lang="fr-FR" dirty="0" err="1"/>
              <a:t>étalès</a:t>
            </a:r>
            <a:r>
              <a:rPr lang="fr-FR" dirty="0"/>
              <a:t> =  qui forment un angle presque droit sur la partie du végétal </a:t>
            </a:r>
          </a:p>
          <a:p>
            <a:pPr marL="171450" indent="-171450">
              <a:buFontTx/>
              <a:buChar char="-"/>
            </a:pPr>
            <a:r>
              <a:rPr lang="fr-FR" dirty="0"/>
              <a:t>Poils </a:t>
            </a:r>
            <a:r>
              <a:rPr lang="fr-FR" dirty="0" err="1"/>
              <a:t>apprimés</a:t>
            </a:r>
            <a:r>
              <a:rPr lang="fr-FR" dirty="0"/>
              <a:t> = couchés, suivant ainsi de près la surface sans y adhérer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837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Pierre philosophale :  </a:t>
            </a:r>
            <a:r>
              <a:rPr lang="fr-FR" dirty="0" err="1"/>
              <a:t>hypôthétique</a:t>
            </a:r>
            <a:r>
              <a:rPr lang="fr-FR" dirty="0"/>
              <a:t> substance alchimique -les alchimistes lui attribuaient 3 propriétés essentielles </a:t>
            </a:r>
          </a:p>
          <a:p>
            <a:r>
              <a:rPr lang="fr-FR" dirty="0"/>
              <a:t>  -</a:t>
            </a:r>
          </a:p>
          <a:p>
            <a:r>
              <a:rPr lang="fr-FR" dirty="0"/>
              <a:t>1 – changer	 les métaux vils en métaux précieux</a:t>
            </a:r>
          </a:p>
          <a:p>
            <a:r>
              <a:rPr lang="fr-FR" dirty="0"/>
              <a:t>2 – guérir les maladies</a:t>
            </a:r>
          </a:p>
          <a:p>
            <a:r>
              <a:rPr lang="fr-FR" dirty="0"/>
              <a:t>3 – Prolonger la vie humaine</a:t>
            </a:r>
          </a:p>
          <a:p>
            <a:r>
              <a:rPr lang="fr-FR" b="1" dirty="0"/>
              <a:t>Épithème</a:t>
            </a:r>
            <a:r>
              <a:rPr lang="fr-FR" dirty="0"/>
              <a:t> = parenchyme de petites cellules riches en 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534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/>
              <a:t>Palmatilobée :  découpures profondes n’atteignant pas le milieu de la feuille</a:t>
            </a:r>
          </a:p>
          <a:p>
            <a:pPr algn="ctr"/>
            <a:r>
              <a:rPr lang="fr-FR" dirty="0"/>
              <a:t>Palmatiséquée :  découpure dépassant le milieu du limbe sans atteindre le pétiole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73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Palmatilobée :  découpures profondes n’atteignant pas le milieu de la feuille</a:t>
            </a:r>
          </a:p>
          <a:p>
            <a:r>
              <a:rPr lang="fr-FR" dirty="0"/>
              <a:t>Palmatiséquée :  découpure dépassant le milieu du limbe sans atteindre le pétiole</a:t>
            </a:r>
          </a:p>
          <a:p>
            <a:r>
              <a:rPr lang="fr-FR" dirty="0"/>
              <a:t>Palmatifide : découpures atteignant environ le milieu du limbe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312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ici, den bas feuille palmatilobée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065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039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 propage facilement sur les substrats caillouteux des montagnes</a:t>
            </a:r>
          </a:p>
          <a:p>
            <a:r>
              <a:rPr lang="fr-FR" dirty="0"/>
              <a:t>Agent de consolidation des éboulis calcaires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2947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Plante </a:t>
            </a:r>
            <a:r>
              <a:rPr lang="fr-FR" dirty="0" err="1"/>
              <a:t>appellée</a:t>
            </a:r>
            <a:r>
              <a:rPr lang="fr-FR" dirty="0"/>
              <a:t>   Thé des Alpes</a:t>
            </a:r>
          </a:p>
          <a:p>
            <a:r>
              <a:rPr lang="fr-FR" dirty="0"/>
              <a:t>                            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93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556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connue sous le nom vernaculaire de «   barbe  de bouc »</a:t>
            </a:r>
          </a:p>
          <a:p>
            <a:r>
              <a:rPr lang="fr-FR" dirty="0"/>
              <a:t>Appelée </a:t>
            </a:r>
            <a:r>
              <a:rPr lang="fr-FR" dirty="0" err="1"/>
              <a:t>Spiraea</a:t>
            </a:r>
            <a:r>
              <a:rPr lang="fr-FR" dirty="0"/>
              <a:t> </a:t>
            </a:r>
            <a:r>
              <a:rPr lang="fr-FR" dirty="0" err="1"/>
              <a:t>aruncus</a:t>
            </a:r>
            <a:r>
              <a:rPr lang="fr-FR" dirty="0"/>
              <a:t> dans les vielles flores  ( Coste)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9759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Réceptacle plan contenant 4  carpelles </a:t>
            </a:r>
            <a:r>
              <a:rPr lang="fr-FR" dirty="0" err="1"/>
              <a:t>pluroiovulés</a:t>
            </a:r>
            <a:r>
              <a:rPr lang="fr-FR" dirty="0"/>
              <a:t> libres</a:t>
            </a:r>
          </a:p>
          <a:p>
            <a:r>
              <a:rPr lang="fr-FR" dirty="0"/>
              <a:t> Carpelles libres donnant naissance à un fuit sec, folliculaire : 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1086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Chaque carpelle s’ouvre suivant une déhiscence  ventrale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797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573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Nom vernaculaire : Reine des près. </a:t>
            </a:r>
          </a:p>
          <a:p>
            <a:r>
              <a:rPr lang="fr-FR" dirty="0"/>
              <a:t>Plantes pouvant atteindre 1 m de hauteur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347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 à 40 paires de grands segments = F. </a:t>
            </a:r>
            <a:r>
              <a:rPr lang="fr-FR" dirty="0" err="1"/>
              <a:t>vulgaris</a:t>
            </a:r>
            <a:endParaRPr lang="fr-FR" dirty="0"/>
          </a:p>
          <a:p>
            <a:r>
              <a:rPr lang="fr-FR" dirty="0"/>
              <a:t>3 à 5 paires de grands segments.    = F. </a:t>
            </a:r>
            <a:r>
              <a:rPr lang="fr-FR" dirty="0" err="1"/>
              <a:t>ulmaria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722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325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plantes du genre </a:t>
            </a:r>
            <a:r>
              <a:rPr lang="fr-FR" dirty="0" err="1"/>
              <a:t>Geum</a:t>
            </a:r>
            <a:r>
              <a:rPr lang="fr-FR" dirty="0"/>
              <a:t> sont appelées « Benoite »                               7 espèces dans la flore française</a:t>
            </a:r>
          </a:p>
          <a:p>
            <a:r>
              <a:rPr lang="fr-FR" dirty="0"/>
              <a:t>Vivent dans </a:t>
            </a:r>
            <a:r>
              <a:rPr lang="fr-FR"/>
              <a:t>différents milieux </a:t>
            </a:r>
            <a:r>
              <a:rPr lang="fr-FR" dirty="0"/>
              <a:t>:</a:t>
            </a:r>
          </a:p>
          <a:p>
            <a:pPr marL="171450" indent="-171450">
              <a:buFontTx/>
              <a:buChar char="-"/>
            </a:pPr>
            <a:r>
              <a:rPr lang="fr-FR" dirty="0"/>
              <a:t>G. </a:t>
            </a:r>
            <a:r>
              <a:rPr lang="fr-FR" dirty="0" err="1"/>
              <a:t>urbanum</a:t>
            </a:r>
            <a:r>
              <a:rPr lang="fr-FR" dirty="0"/>
              <a:t> : bois, haies</a:t>
            </a:r>
          </a:p>
          <a:p>
            <a:pPr marL="171450" indent="-171450">
              <a:buFontTx/>
              <a:buChar char="-"/>
            </a:pPr>
            <a:r>
              <a:rPr lang="fr-FR" dirty="0"/>
              <a:t>G. rivale : prairies humides, fossés, bords des ruisseaux</a:t>
            </a:r>
          </a:p>
          <a:p>
            <a:pPr marL="171450" indent="-171450">
              <a:buFontTx/>
              <a:buChar char="-"/>
            </a:pPr>
            <a:r>
              <a:rPr lang="fr-FR" dirty="0"/>
              <a:t>G. </a:t>
            </a:r>
            <a:r>
              <a:rPr lang="fr-FR" dirty="0" err="1"/>
              <a:t>montanum</a:t>
            </a:r>
            <a:r>
              <a:rPr lang="fr-FR" dirty="0"/>
              <a:t> : éboulis, pâturages des hautes montagnes  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015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G. </a:t>
            </a:r>
            <a:r>
              <a:rPr lang="fr-FR" dirty="0" err="1"/>
              <a:t>reptans</a:t>
            </a:r>
            <a:r>
              <a:rPr lang="fr-FR" dirty="0"/>
              <a:t> : végétal pionnier qui fixe les éboulis mouvants    Elle accumule de l’humus et prépare le terrain pour d’autres plantes plus exigeantes-</a:t>
            </a:r>
          </a:p>
          <a:p>
            <a:r>
              <a:rPr lang="fr-FR" dirty="0"/>
              <a:t>La feuille est dite </a:t>
            </a:r>
            <a:r>
              <a:rPr lang="fr-FR" dirty="0" err="1"/>
              <a:t>lyrée</a:t>
            </a:r>
            <a:r>
              <a:rPr lang="fr-FR" dirty="0"/>
              <a:t> quand le lobe terminal est + grand que les autres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2098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L’inflorescence est une cyme lâche parfois  réduite à une fleur</a:t>
            </a:r>
          </a:p>
          <a:p>
            <a:r>
              <a:rPr lang="fr-FR" dirty="0"/>
              <a:t>On voit ici des feuilles caulinaires </a:t>
            </a:r>
            <a:r>
              <a:rPr lang="fr-FR" dirty="0" err="1"/>
              <a:t>diférentes</a:t>
            </a:r>
            <a:r>
              <a:rPr lang="fr-FR" dirty="0"/>
              <a:t> des basales (non </a:t>
            </a:r>
            <a:r>
              <a:rPr lang="fr-FR" dirty="0" err="1"/>
              <a:t>lyrées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75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 de plantes aquatiques ni parasites</a:t>
            </a:r>
          </a:p>
          <a:p>
            <a:r>
              <a:rPr lang="fr-FR" dirty="0"/>
              <a:t> … famille par enchainement</a:t>
            </a:r>
          </a:p>
          <a:p>
            <a:endParaRPr lang="fr-FR" dirty="0"/>
          </a:p>
          <a:p>
            <a:r>
              <a:rPr lang="fr-FR" dirty="0"/>
              <a:t>Famille qui occupe une large place dans les étalages des fruits alimentaires, au verger  mais aussi  pour ses qualités ornementales</a:t>
            </a:r>
          </a:p>
          <a:p>
            <a:endParaRPr lang="fr-FR" dirty="0"/>
          </a:p>
          <a:p>
            <a:r>
              <a:rPr lang="fr-FR" dirty="0"/>
              <a:t>Chimiquement, ces plantes fournissent des tanins (intérêt médicinal), des huiles essentielles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4709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Style accrescent en une longue arête plumeuse comme chez certaines Renonculacées : Clématite, </a:t>
            </a:r>
            <a:r>
              <a:rPr lang="fr-FR" dirty="0" err="1"/>
              <a:t>Pulsatille</a:t>
            </a:r>
            <a:endParaRPr lang="fr-FR" dirty="0"/>
          </a:p>
          <a:p>
            <a:r>
              <a:rPr lang="fr-FR" dirty="0"/>
              <a:t>Fruits = akènes qui s’accrochent facilement dans les plumages ou les fourrures des animaux.    ZOOCHORIE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548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Presque toutes des plantes vivaces sauf  P. </a:t>
            </a:r>
            <a:r>
              <a:rPr lang="fr-FR" dirty="0" err="1"/>
              <a:t>supina</a:t>
            </a:r>
            <a:r>
              <a:rPr lang="fr-FR" dirty="0"/>
              <a:t> (berges des ruisseaux)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5912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P.caulescens</a:t>
            </a:r>
            <a:r>
              <a:rPr lang="fr-FR" dirty="0"/>
              <a:t> : falaises</a:t>
            </a:r>
          </a:p>
          <a:p>
            <a:r>
              <a:rPr lang="fr-FR" dirty="0"/>
              <a:t>P. </a:t>
            </a:r>
            <a:r>
              <a:rPr lang="fr-FR" dirty="0" err="1"/>
              <a:t>reptans</a:t>
            </a:r>
            <a:r>
              <a:rPr lang="fr-FR" dirty="0"/>
              <a:t> : lieux piétinés</a:t>
            </a:r>
          </a:p>
          <a:p>
            <a:r>
              <a:rPr lang="fr-FR" dirty="0"/>
              <a:t>P.  </a:t>
            </a:r>
            <a:r>
              <a:rPr lang="fr-FR" dirty="0" err="1"/>
              <a:t>supina</a:t>
            </a:r>
            <a:r>
              <a:rPr lang="fr-FR" dirty="0"/>
              <a:t> lieux humides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17765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6472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P. </a:t>
            </a:r>
            <a:r>
              <a:rPr lang="fr-FR" dirty="0" err="1"/>
              <a:t>reptans</a:t>
            </a:r>
            <a:r>
              <a:rPr lang="fr-FR" dirty="0"/>
              <a:t> = plante émettant des stolons pouvant atteindre 1 m de long, naissant à l’aisselle de feuilles  d’une rosette portée par la souche</a:t>
            </a:r>
          </a:p>
          <a:p>
            <a:r>
              <a:rPr lang="fr-FR" dirty="0"/>
              <a:t>P. </a:t>
            </a:r>
            <a:r>
              <a:rPr lang="fr-FR" dirty="0" err="1"/>
              <a:t>neumanniana</a:t>
            </a:r>
            <a:r>
              <a:rPr lang="fr-FR" dirty="0"/>
              <a:t> = souche à nombreux rameaux aériens rampants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4720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Corolle à 4 – 5 pétales </a:t>
            </a:r>
            <a:r>
              <a:rPr lang="fr-FR" dirty="0" err="1"/>
              <a:t>obovales</a:t>
            </a:r>
            <a:r>
              <a:rPr lang="fr-FR" dirty="0"/>
              <a:t> ou orbiculaires, entiers ou </a:t>
            </a:r>
            <a:r>
              <a:rPr lang="fr-FR" dirty="0" err="1"/>
              <a:t>échanctrés</a:t>
            </a:r>
            <a:endParaRPr lang="fr-FR" dirty="0"/>
          </a:p>
          <a:p>
            <a:r>
              <a:rPr lang="fr-FR" dirty="0"/>
              <a:t>P. </a:t>
            </a:r>
            <a:r>
              <a:rPr lang="fr-FR" dirty="0" err="1"/>
              <a:t>erecta</a:t>
            </a:r>
            <a:r>
              <a:rPr lang="fr-FR" dirty="0"/>
              <a:t> ex P. </a:t>
            </a:r>
            <a:r>
              <a:rPr lang="fr-FR" dirty="0" err="1"/>
              <a:t>tormentilla</a:t>
            </a:r>
            <a:r>
              <a:rPr lang="fr-FR" dirty="0"/>
              <a:t> = « tourmentée de n’avoir que 4 pétales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2863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Plante hygrophile = humidité du sol voisine de la saturation</a:t>
            </a:r>
          </a:p>
          <a:p>
            <a:r>
              <a:rPr lang="fr-FR" dirty="0"/>
              <a:t>Stipules </a:t>
            </a:r>
            <a:r>
              <a:rPr lang="fr-FR" dirty="0" err="1"/>
              <a:t>multifides</a:t>
            </a:r>
            <a:r>
              <a:rPr lang="fr-FR" dirty="0"/>
              <a:t> = partagées en de nombreuses lanières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2500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Proche des Potentilles   : son ancien nom = </a:t>
            </a:r>
            <a:r>
              <a:rPr lang="fr-FR" i="1" dirty="0" err="1"/>
              <a:t>Potentilla</a:t>
            </a:r>
            <a:r>
              <a:rPr lang="fr-FR" i="1" dirty="0"/>
              <a:t> </a:t>
            </a:r>
            <a:r>
              <a:rPr lang="fr-FR" i="1" dirty="0" err="1"/>
              <a:t>sibbaldii</a:t>
            </a:r>
            <a:r>
              <a:rPr lang="fr-FR" i="1" dirty="0"/>
              <a:t>.  </a:t>
            </a:r>
            <a:r>
              <a:rPr lang="fr-FR" i="0" dirty="0"/>
              <a:t>Dédiée à Robert  </a:t>
            </a:r>
            <a:r>
              <a:rPr lang="fr-FR" i="0" dirty="0" err="1"/>
              <a:t>Sibbald</a:t>
            </a:r>
            <a:r>
              <a:rPr lang="fr-FR" i="0" dirty="0"/>
              <a:t> professeur de physique à Edimbourg.  17</a:t>
            </a:r>
            <a:r>
              <a:rPr lang="fr-FR" i="0" baseline="30000" dirty="0"/>
              <a:t>e</a:t>
            </a:r>
            <a:r>
              <a:rPr lang="fr-FR" i="0" dirty="0"/>
              <a:t> siècle</a:t>
            </a:r>
          </a:p>
          <a:p>
            <a:r>
              <a:rPr lang="fr-FR" b="1" i="0" dirty="0"/>
              <a:t>Nid d'aigle  : 2372 m.</a:t>
            </a:r>
          </a:p>
          <a:p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br>
              <a:rPr lang="fr-FR" i="1" dirty="0"/>
            </a:b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8474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Plante que nous avons rencontrées lors de la session linnéenne en Andorre</a:t>
            </a:r>
          </a:p>
          <a:p>
            <a:r>
              <a:rPr lang="fr-FR" dirty="0"/>
              <a:t>Col de Balme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8998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Styles qui tombent après la floraison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077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Duchesnia</a:t>
            </a:r>
            <a:r>
              <a:rPr lang="fr-FR" dirty="0"/>
              <a:t>  </a:t>
            </a:r>
            <a:r>
              <a:rPr lang="fr-FR" dirty="0" err="1"/>
              <a:t>indica</a:t>
            </a:r>
            <a:r>
              <a:rPr lang="fr-FR" dirty="0"/>
              <a:t>  maintenant appelée :   </a:t>
            </a:r>
            <a:r>
              <a:rPr lang="fr-FR" dirty="0" err="1"/>
              <a:t>Potentilla</a:t>
            </a:r>
            <a:r>
              <a:rPr lang="fr-FR" dirty="0"/>
              <a:t> </a:t>
            </a:r>
            <a:r>
              <a:rPr lang="fr-FR" dirty="0" err="1"/>
              <a:t>indica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2926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Synonyme = </a:t>
            </a:r>
            <a:r>
              <a:rPr lang="fr-FR" dirty="0" err="1"/>
              <a:t>Potentilla</a:t>
            </a:r>
            <a:r>
              <a:rPr lang="fr-FR" dirty="0"/>
              <a:t> </a:t>
            </a:r>
            <a:r>
              <a:rPr lang="fr-FR" dirty="0" err="1"/>
              <a:t>rupestris</a:t>
            </a:r>
            <a:r>
              <a:rPr lang="fr-FR" dirty="0"/>
              <a:t> </a:t>
            </a:r>
          </a:p>
          <a:p>
            <a:r>
              <a:rPr lang="fr-FR" dirty="0"/>
              <a:t>Autre espèce : D. </a:t>
            </a:r>
            <a:r>
              <a:rPr lang="fr-FR" dirty="0" err="1"/>
              <a:t>corsica</a:t>
            </a:r>
            <a:r>
              <a:rPr lang="fr-FR" dirty="0"/>
              <a:t> de dimensions beaucoup plus réduites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7892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Feuilles de 2 sortes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3596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Restant blanches après la </a:t>
            </a:r>
            <a:r>
              <a:rPr lang="fr-FR" dirty="0" err="1"/>
              <a:t>dessication</a:t>
            </a:r>
            <a:r>
              <a:rPr lang="fr-FR" dirty="0"/>
              <a:t> : pour la distinguer d’une sous-espèce </a:t>
            </a:r>
            <a:r>
              <a:rPr lang="fr-FR" dirty="0" err="1"/>
              <a:t>corsica</a:t>
            </a:r>
            <a:r>
              <a:rPr lang="fr-FR" dirty="0"/>
              <a:t>  dont les fleurs jaunissent après </a:t>
            </a:r>
            <a:r>
              <a:rPr lang="fr-FR" dirty="0" err="1"/>
              <a:t>dessication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8359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Tige </a:t>
            </a:r>
            <a:r>
              <a:rPr lang="fr-FR" dirty="0" err="1"/>
              <a:t>décombante</a:t>
            </a:r>
            <a:r>
              <a:rPr lang="fr-FR" dirty="0"/>
              <a:t> :  dressée à la base mais dont l’extrémité retombe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1761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Appelée «  Potentille des marais »  ex </a:t>
            </a:r>
            <a:r>
              <a:rPr lang="fr-FR" dirty="0" err="1"/>
              <a:t>Potentilla</a:t>
            </a:r>
            <a:r>
              <a:rPr lang="fr-FR" dirty="0"/>
              <a:t> </a:t>
            </a:r>
            <a:r>
              <a:rPr lang="fr-FR" dirty="0" err="1"/>
              <a:t>palustris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3149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3932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Plante vivace</a:t>
            </a:r>
          </a:p>
          <a:p>
            <a:r>
              <a:rPr lang="fr-FR" dirty="0"/>
              <a:t>Feuilles à folioles + ou – rapprochées les unes des autres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183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Fragaria</a:t>
            </a:r>
            <a:r>
              <a:rPr lang="fr-FR" dirty="0"/>
              <a:t> du latin </a:t>
            </a:r>
            <a:r>
              <a:rPr lang="fr-FR" dirty="0" err="1"/>
              <a:t>fragans</a:t>
            </a:r>
            <a:r>
              <a:rPr lang="fr-FR" dirty="0"/>
              <a:t> = odorant.  Allusion à l’odeur parfumée du fruit</a:t>
            </a:r>
          </a:p>
          <a:p>
            <a:r>
              <a:rPr lang="fr-FR" dirty="0"/>
              <a:t>Collet =  Zone , de contact  entre la tige et la racine à proximité de la surface du sol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970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 surévolution, des folioles de. 3e et 4e ordre peuvent naitre sur les 2 folioles latérales qui conduisent à une disposition digitée qui peut devenir </a:t>
            </a:r>
            <a:r>
              <a:rPr lang="fr-FR" dirty="0" err="1"/>
              <a:t>gamofoliée</a:t>
            </a:r>
            <a:r>
              <a:rPr lang="fr-FR" dirty="0"/>
              <a:t> (</a:t>
            </a:r>
            <a:r>
              <a:rPr lang="fr-FR" dirty="0" err="1"/>
              <a:t>Alchemille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761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Nature épidermique = ils se détachent facilement de la tige entrainant souvent des lambeaux d’épiderme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127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400" b="1" dirty="0" err="1"/>
              <a:t>Heterochlamyde</a:t>
            </a:r>
            <a:r>
              <a:rPr lang="fr-FR" sz="1400" b="1" dirty="0"/>
              <a:t>  : dont le périanthe est bien différencié en calice et corolle</a:t>
            </a:r>
          </a:p>
          <a:p>
            <a:r>
              <a:rPr lang="fr-FR" sz="1400" b="1" dirty="0"/>
              <a:t>Corolle pas toujours pentamère : 4 sépales dans les genres </a:t>
            </a:r>
            <a:r>
              <a:rPr lang="fr-FR" sz="1400" b="1" dirty="0" err="1"/>
              <a:t>Alchemilles</a:t>
            </a:r>
            <a:r>
              <a:rPr lang="fr-FR" sz="1400" b="1" dirty="0"/>
              <a:t> , </a:t>
            </a:r>
            <a:r>
              <a:rPr lang="fr-FR" sz="1400" b="1" dirty="0" err="1"/>
              <a:t>Aphanes</a:t>
            </a:r>
            <a:r>
              <a:rPr lang="fr-FR" sz="1400" b="1" dirty="0"/>
              <a:t> …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326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Carpelles indépendants = caractères archaïque</a:t>
            </a:r>
          </a:p>
          <a:p>
            <a:endParaRPr lang="fr-FR" dirty="0"/>
          </a:p>
          <a:p>
            <a:r>
              <a:rPr lang="fr-FR" dirty="0" err="1"/>
              <a:t>Entomophilie</a:t>
            </a:r>
            <a:r>
              <a:rPr lang="fr-FR" dirty="0"/>
              <a:t> par des pollinisateurs favorisée par la présence d’un anneau ou disque nectarifère à l’intérieur de l’</a:t>
            </a:r>
            <a:r>
              <a:rPr lang="fr-FR" dirty="0" err="1"/>
              <a:t>hypanthium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E495EF-F076-1145-A1F8-68B5087FE08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32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2D2E6-BCB3-C34E-B526-497838E95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B079F1D-00C4-B942-B9C5-6EF37D045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5DD3CA-5859-3748-8DEA-737557456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7E-A0B4-2244-A4F7-821D7F79D343}" type="datetime1">
              <a:rPr lang="fr-FR" smtClean="0"/>
              <a:t>27/01/2023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2C206C-93FC-0443-A1B2-6182B936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48DCE-9EE6-1546-8946-E703D84B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65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353DDD-C54B-D44D-AD67-D46933B1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F0EA79-1A27-804D-A896-52A6FDE0E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F8A86E-B6A3-604E-A0EB-63BEA66F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FDB02-8E0F-CA4F-AA61-90ED4207CEAC}" type="datetime1">
              <a:rPr lang="fr-FR" smtClean="0"/>
              <a:t>27/01/2023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081B2E-C772-B24E-9B8F-CB1EB5FDE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3F43B3-6EFE-6846-A866-493D608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40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AC5B274-2E72-624F-A8A8-7DB06F525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2FA45F-8687-3641-A0BF-1A559FCDD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325105-3FEA-5F4F-B355-7B30C7BF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700A-331B-DC4D-B8E9-18A7A9072280}" type="datetime1">
              <a:rPr lang="fr-FR" smtClean="0"/>
              <a:t>27/01/2023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930341-F064-E349-BDD4-0E5D196B0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30D48D-923F-174C-85C1-54F78704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544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9DA63-E3C4-794C-8FD3-6FAB393A3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F0F805-0889-6B42-8615-51CC5C081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AE1779-9DCC-D340-8C59-893C4B8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FD10F-6E01-6542-8619-D979EC9A9420}" type="datetime1">
              <a:rPr lang="fr-FR" smtClean="0"/>
              <a:t>27/01/2023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9717E1-E807-0E4F-8037-25715CEA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7B5645-8EA4-4541-9AD2-C6B81D7E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9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498242-20F1-E746-B2F8-459BCDD5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28CC0A-2F1A-B343-B082-E911E30FA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5E4A3A-41F5-5344-92A9-088B817F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A351-E465-A943-B30D-CE90E0299FDF}" type="datetime1">
              <a:rPr lang="fr-FR" smtClean="0"/>
              <a:t>27/01/2023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4CFB9A-7C51-EC45-98E4-156E53DA3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2B033C-2D5B-E447-A3EB-30B8C066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85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1F526-A25E-4B41-B2BA-2C7A6DF0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980DC9-BECF-034A-9486-2EF7EBA55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565167-91E6-BB4D-AC26-706ECE204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02C7D9-C888-C245-BE91-8367B65A4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A78BF-F753-6846-A0E5-8FC9AA0B0DEA}" type="datetime1">
              <a:rPr lang="fr-FR" smtClean="0"/>
              <a:t>27/01/2023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A5C1E8-53FD-294F-97BA-2F3A9CBA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023DD8-7FE0-784F-A20C-CF0B9E03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7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352C9-B70F-EA40-AA1D-B8E72EB5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13F276-4E73-A24E-A5BF-5E1164344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595901C-D8C1-A64C-9704-8A17B7AA1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BEC74E-FC7A-0743-92BB-EB755CC02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E7EDAEB-4E2B-2C4E-8022-3C28A864CC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B5621E-5913-C24B-ACB2-A71316FE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FF58E-75C5-CC46-A0B2-7DE5D5EAF080}" type="datetime1">
              <a:rPr lang="fr-FR" smtClean="0"/>
              <a:t>27/01/2023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CAB69D4-275E-964D-AA9A-B68B00CC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D30448-6326-EB43-A62C-D249DE25C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99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E39A0-15D6-F84D-8079-4357C586C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09504E-640F-7447-B4C6-05AC76EA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7E9B-E4E7-A64C-BAA7-F21FB32038FA}" type="datetime1">
              <a:rPr lang="fr-FR" smtClean="0"/>
              <a:t>27/01/2023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8E4D5D-1EF2-D844-87E1-CD687050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19BF7C-0BD5-7643-A8D6-01E3F310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90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CB22E8-5910-2E45-8F35-93DAD2CB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5D72-767F-6C46-ABB7-5DEA92AAF1F2}" type="datetime1">
              <a:rPr lang="fr-FR" smtClean="0"/>
              <a:t>27/01/2023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ED3B37-E90C-8D43-A353-9204AC6F9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A0EB49-6044-AB47-926C-4BB11D00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8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59633-0EFA-2B44-85A2-C2EF8EAC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0AE06F-C175-DA49-AA9C-6BD79F61E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315CE3-2F94-3942-BE8A-B3AB71DE6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95E6B1-0417-B446-9594-E3337746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5731-556D-0A4A-9BBF-2F63527B3742}" type="datetime1">
              <a:rPr lang="fr-FR" smtClean="0"/>
              <a:t>27/01/2023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4C3367-6AE7-0F49-9B87-4E3A8192B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811F49-4A57-4949-9979-1723018C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89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4D6690-9259-E04A-934D-913EFC50B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A96CF0E-95A4-BB44-9105-6175C6334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5CF0C8-5528-6841-B26B-773C8EE57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1EDC83-193A-7F46-94E0-B290B4EB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779B-F0FF-2D46-A154-91E20001D446}" type="datetime1">
              <a:rPr lang="fr-FR" smtClean="0"/>
              <a:t>27/01/2023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349CB2D-FBD4-064B-A472-4323D5FE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81665B-C582-7747-9348-1EC5D57E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05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6AF7FCC-8596-454E-BBE5-A3DF366A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94FB5B-056C-F04D-946B-B439D8E3D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C40D8B-19B2-2E4B-94AF-62F6AE18B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61FE6-0646-3643-9632-A8CCF952D444}" type="datetime1">
              <a:rPr lang="fr-FR" smtClean="0"/>
              <a:t>27/01/2023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3AF3CC-D0C9-5F4F-AF1C-8982AC38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D9A9AF-EFE5-AD40-BB11-9B41C9F50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AF0E9-22FA-A24B-90B7-6CA0EDFA18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52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4" Type="http://schemas.openxmlformats.org/officeDocument/2006/relationships/image" Target="../media/image4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customXml" Target="../ink/ink19.xml"/><Relationship Id="rId3" Type="http://schemas.openxmlformats.org/officeDocument/2006/relationships/image" Target="../media/image52.png"/><Relationship Id="rId21" Type="http://schemas.openxmlformats.org/officeDocument/2006/relationships/image" Target="../media/image490.png"/><Relationship Id="rId7" Type="http://schemas.openxmlformats.org/officeDocument/2006/relationships/image" Target="../media/image440.png"/><Relationship Id="rId12" Type="http://schemas.openxmlformats.org/officeDocument/2006/relationships/image" Target="../media/image480.png"/><Relationship Id="rId17" Type="http://schemas.openxmlformats.org/officeDocument/2006/relationships/customXml" Target="../ink/ink12.xml"/><Relationship Id="rId25" Type="http://schemas.openxmlformats.org/officeDocument/2006/relationships/customXml" Target="../ink/ink18.xml"/><Relationship Id="rId2" Type="http://schemas.openxmlformats.org/officeDocument/2006/relationships/notesSlide" Target="../notesSlides/notesSlide17.xml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7.xml"/><Relationship Id="rId24" Type="http://schemas.openxmlformats.org/officeDocument/2006/relationships/customXml" Target="../ink/ink17.xml"/><Relationship Id="rId5" Type="http://schemas.openxmlformats.org/officeDocument/2006/relationships/customXml" Target="../ink/ink3.xml"/><Relationship Id="rId15" Type="http://schemas.openxmlformats.org/officeDocument/2006/relationships/customXml" Target="../ink/ink10.xml"/><Relationship Id="rId23" Type="http://schemas.openxmlformats.org/officeDocument/2006/relationships/image" Target="../media/image500.png"/><Relationship Id="rId28" Type="http://schemas.openxmlformats.org/officeDocument/2006/relationships/image" Target="../media/image54.jpeg"/><Relationship Id="rId10" Type="http://schemas.openxmlformats.org/officeDocument/2006/relationships/customXml" Target="../ink/ink6.xml"/><Relationship Id="rId19" Type="http://schemas.openxmlformats.org/officeDocument/2006/relationships/customXml" Target="../ink/ink14.xml"/><Relationship Id="rId4" Type="http://schemas.openxmlformats.org/officeDocument/2006/relationships/image" Target="../media/image53.tiff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6.xml"/><Relationship Id="rId27" Type="http://schemas.openxmlformats.org/officeDocument/2006/relationships/image" Target="../media/image5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g"/><Relationship Id="rId4" Type="http://schemas.openxmlformats.org/officeDocument/2006/relationships/image" Target="../media/image1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tiff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8D71C-CED7-0643-9EB4-C41F3A671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B6E3AB-55E6-7243-982A-2A51525764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034559-AC28-D349-8BDF-768FD112F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0710"/>
            <a:ext cx="12192000" cy="87323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955CF7A-EF9F-0F41-91ED-E84220779B6C}"/>
              </a:ext>
            </a:extLst>
          </p:cNvPr>
          <p:cNvSpPr txBox="1"/>
          <p:nvPr/>
        </p:nvSpPr>
        <p:spPr>
          <a:xfrm>
            <a:off x="651352" y="199291"/>
            <a:ext cx="725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</a:rPr>
              <a:t>La famille des </a:t>
            </a:r>
            <a:r>
              <a:rPr lang="fr-FR" sz="4800" dirty="0" err="1">
                <a:solidFill>
                  <a:schemeClr val="bg1"/>
                </a:solidFill>
              </a:rPr>
              <a:t>Rosaceae</a:t>
            </a:r>
            <a:r>
              <a:rPr lang="fr-FR" sz="4800" dirty="0">
                <a:solidFill>
                  <a:schemeClr val="bg1"/>
                </a:solidFill>
              </a:rPr>
              <a:t> -1 -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1DC285-85AF-A246-AA4A-B4EF09FE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711" y="4933507"/>
            <a:ext cx="2159000" cy="2159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29DADD-528B-1E46-943E-1B03C5CD3DE4}"/>
              </a:ext>
            </a:extLst>
          </p:cNvPr>
          <p:cNvSpPr txBox="1"/>
          <p:nvPr/>
        </p:nvSpPr>
        <p:spPr>
          <a:xfrm>
            <a:off x="381837" y="5689841"/>
            <a:ext cx="2039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Atelier du 26/01/2023</a:t>
            </a:r>
          </a:p>
          <a:p>
            <a:r>
              <a:rPr lang="fr-FR" sz="1200" dirty="0"/>
              <a:t>Liliane Roubaudi</a:t>
            </a:r>
          </a:p>
        </p:txBody>
      </p:sp>
    </p:spTree>
    <p:extLst>
      <p:ext uri="{BB962C8B-B14F-4D97-AF65-F5344CB8AC3E}">
        <p14:creationId xmlns:p14="http://schemas.microsoft.com/office/powerpoint/2010/main" val="417195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185685F-93BB-B945-B365-2140C1EB6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186" y="12781"/>
            <a:ext cx="1954924" cy="2136732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970B116-93C6-F049-B94C-496E032EB5C1}"/>
              </a:ext>
            </a:extLst>
          </p:cNvPr>
          <p:cNvSpPr txBox="1"/>
          <p:nvPr/>
        </p:nvSpPr>
        <p:spPr>
          <a:xfrm>
            <a:off x="725215" y="357523"/>
            <a:ext cx="195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*  Le calice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DDBE7C-4763-0146-81FA-DB6B9A8467DA}"/>
              </a:ext>
            </a:extLst>
          </p:cNvPr>
          <p:cNvSpPr txBox="1"/>
          <p:nvPr/>
        </p:nvSpPr>
        <p:spPr>
          <a:xfrm>
            <a:off x="501558" y="703517"/>
            <a:ext cx="8781393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 calice, s’adjoint souvent un second calice ou calicule- Ex : le Fraisier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D803D8-DB4F-3940-8A38-2E887D33EB37}"/>
              </a:ext>
            </a:extLst>
          </p:cNvPr>
          <p:cNvSpPr txBox="1"/>
          <p:nvPr/>
        </p:nvSpPr>
        <p:spPr>
          <a:xfrm>
            <a:off x="454796" y="1127237"/>
            <a:ext cx="920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dirty="0" err="1"/>
              <a:t>sépalules</a:t>
            </a:r>
            <a:r>
              <a:rPr lang="fr-FR" dirty="0"/>
              <a:t> sont toujours en même nombre que les sépales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D68E21-810F-9C43-9768-8F8F38C7D40E}"/>
              </a:ext>
            </a:extLst>
          </p:cNvPr>
          <p:cNvSpPr txBox="1"/>
          <p:nvPr/>
        </p:nvSpPr>
        <p:spPr>
          <a:xfrm>
            <a:off x="454796" y="1542132"/>
            <a:ext cx="791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L’origine de ces </a:t>
            </a:r>
            <a:r>
              <a:rPr lang="fr-FR" dirty="0" err="1"/>
              <a:t>sépalules</a:t>
            </a:r>
            <a:r>
              <a:rPr lang="fr-FR" dirty="0"/>
              <a:t> est stipulaire: Les 10 stipules des sépales se soudent 2 à 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105B03-4D5E-E640-88D2-EB0956A93B93}"/>
              </a:ext>
            </a:extLst>
          </p:cNvPr>
          <p:cNvSpPr txBox="1"/>
          <p:nvPr/>
        </p:nvSpPr>
        <p:spPr>
          <a:xfrm>
            <a:off x="753807" y="4137800"/>
            <a:ext cx="305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*  Les étamines </a:t>
            </a:r>
            <a:r>
              <a:rPr lang="fr-FR" dirty="0"/>
              <a:t>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766899-5C89-B84F-9580-EA242FDF4ABB}"/>
              </a:ext>
            </a:extLst>
          </p:cNvPr>
          <p:cNvSpPr txBox="1"/>
          <p:nvPr/>
        </p:nvSpPr>
        <p:spPr>
          <a:xfrm>
            <a:off x="501558" y="4641464"/>
            <a:ext cx="755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souvent au  nombre de 20    Ex : Pommier, Poirier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89F6A45-EE37-F44D-9724-ED39BE00DA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269" y="2103539"/>
            <a:ext cx="2797663" cy="279766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E4B70BD-32E0-4144-832A-918BFB97C705}"/>
              </a:ext>
            </a:extLst>
          </p:cNvPr>
          <p:cNvSpPr txBox="1"/>
          <p:nvPr/>
        </p:nvSpPr>
        <p:spPr>
          <a:xfrm>
            <a:off x="7677807" y="3359507"/>
            <a:ext cx="170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(Malus </a:t>
            </a:r>
            <a:r>
              <a:rPr lang="fr-FR" sz="1200" i="1" dirty="0" err="1"/>
              <a:t>domestica</a:t>
            </a:r>
            <a:r>
              <a:rPr lang="fr-FR" dirty="0"/>
              <a:t>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6FC7ABB-2D62-E44A-B839-D8942D1ABE8A}"/>
              </a:ext>
            </a:extLst>
          </p:cNvPr>
          <p:cNvSpPr txBox="1"/>
          <p:nvPr/>
        </p:nvSpPr>
        <p:spPr>
          <a:xfrm>
            <a:off x="501558" y="5038477"/>
            <a:ext cx="6621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 surévolution elles peuvent être + nombreuses :</a:t>
            </a:r>
          </a:p>
          <a:p>
            <a:pPr marL="285750" indent="-285750">
              <a:buFontTx/>
              <a:buChar char="-"/>
            </a:pPr>
            <a:r>
              <a:rPr lang="fr-FR" dirty="0"/>
              <a:t>40 chez les Cerisiers</a:t>
            </a:r>
          </a:p>
          <a:p>
            <a:pPr marL="285750" indent="-285750">
              <a:buFontTx/>
              <a:buChar char="-"/>
            </a:pPr>
            <a:r>
              <a:rPr lang="fr-FR" dirty="0"/>
              <a:t>100 chez le Rosier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C202592-A49E-5F4E-8538-AEE3BFC27B07}"/>
              </a:ext>
            </a:extLst>
          </p:cNvPr>
          <p:cNvSpPr txBox="1"/>
          <p:nvPr/>
        </p:nvSpPr>
        <p:spPr>
          <a:xfrm>
            <a:off x="581186" y="6112737"/>
            <a:ext cx="636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Leur nombre peut aussi être réduit à 15, 10, 5.   Ex : Aigremoine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9CB3B97-0BA5-3D4A-8F8A-DB5DA04F8D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7653" y="3017521"/>
            <a:ext cx="1950616" cy="3840479"/>
          </a:xfrm>
          <a:prstGeom prst="rect">
            <a:avLst/>
          </a:prstGeom>
        </p:spPr>
      </p:pic>
      <p:sp>
        <p:nvSpPr>
          <p:cNvPr id="2" name="Explosion 1 1">
            <a:extLst>
              <a:ext uri="{FF2B5EF4-FFF2-40B4-BE49-F238E27FC236}">
                <a16:creationId xmlns:a16="http://schemas.microsoft.com/office/drawing/2014/main" id="{38DF04F1-9BDD-8A42-BF26-6EB810CA355C}"/>
              </a:ext>
            </a:extLst>
          </p:cNvPr>
          <p:cNvSpPr/>
          <p:nvPr/>
        </p:nvSpPr>
        <p:spPr>
          <a:xfrm>
            <a:off x="665201" y="436958"/>
            <a:ext cx="292014" cy="28401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xplosion 1 2">
            <a:extLst>
              <a:ext uri="{FF2B5EF4-FFF2-40B4-BE49-F238E27FC236}">
                <a16:creationId xmlns:a16="http://schemas.microsoft.com/office/drawing/2014/main" id="{30C36AD8-EAF5-F14C-9466-D5E29347BBC2}"/>
              </a:ext>
            </a:extLst>
          </p:cNvPr>
          <p:cNvSpPr/>
          <p:nvPr/>
        </p:nvSpPr>
        <p:spPr>
          <a:xfrm>
            <a:off x="735078" y="4225641"/>
            <a:ext cx="309917" cy="28555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1B99A0-018F-AA41-AF37-6A14AEA8C634}"/>
              </a:ext>
            </a:extLst>
          </p:cNvPr>
          <p:cNvSpPr txBox="1"/>
          <p:nvPr/>
        </p:nvSpPr>
        <p:spPr>
          <a:xfrm>
            <a:off x="890036" y="2103539"/>
            <a:ext cx="352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La corolle : </a:t>
            </a:r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43FC589F-D7C0-5646-B7FF-674310BA892D}"/>
              </a:ext>
            </a:extLst>
          </p:cNvPr>
          <p:cNvSpPr/>
          <p:nvPr/>
        </p:nvSpPr>
        <p:spPr>
          <a:xfrm>
            <a:off x="581186" y="2216535"/>
            <a:ext cx="275802" cy="23035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FE9B1D-DEF6-5744-A386-0C84DF1D4543}"/>
              </a:ext>
            </a:extLst>
          </p:cNvPr>
          <p:cNvSpPr txBox="1"/>
          <p:nvPr/>
        </p:nvSpPr>
        <p:spPr>
          <a:xfrm>
            <a:off x="665201" y="2705832"/>
            <a:ext cx="599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pétales libres et entiers (parfois 3 à 10)  fixés à l’</a:t>
            </a:r>
            <a:r>
              <a:rPr lang="fr-FR" dirty="0" err="1"/>
              <a:t>hypanthium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A76313-1EDD-1442-95C2-0F9BD03131B5}"/>
              </a:ext>
            </a:extLst>
          </p:cNvPr>
          <p:cNvSpPr txBox="1"/>
          <p:nvPr/>
        </p:nvSpPr>
        <p:spPr>
          <a:xfrm>
            <a:off x="735077" y="3487633"/>
            <a:ext cx="6215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corolle est parfois inexistante : Ex  dans le genre </a:t>
            </a:r>
            <a:r>
              <a:rPr lang="fr-FR" dirty="0" err="1"/>
              <a:t>Aphanes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6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9" grpId="0"/>
      <p:bldP spid="20" grpId="0"/>
      <p:bldP spid="3" grpId="0" animBg="1"/>
      <p:bldP spid="6" grpId="0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>
            <a:extLst>
              <a:ext uri="{FF2B5EF4-FFF2-40B4-BE49-F238E27FC236}">
                <a16:creationId xmlns:a16="http://schemas.microsoft.com/office/drawing/2014/main" id="{D036C025-8350-9C4E-8D1F-35253E3DF869}"/>
              </a:ext>
            </a:extLst>
          </p:cNvPr>
          <p:cNvSpPr/>
          <p:nvPr/>
        </p:nvSpPr>
        <p:spPr>
          <a:xfrm>
            <a:off x="402957" y="212440"/>
            <a:ext cx="364854" cy="36675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896C6C-4095-BB4C-8F40-18508CE91181}"/>
              </a:ext>
            </a:extLst>
          </p:cNvPr>
          <p:cNvSpPr txBox="1"/>
          <p:nvPr/>
        </p:nvSpPr>
        <p:spPr>
          <a:xfrm>
            <a:off x="690319" y="601915"/>
            <a:ext cx="1123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Ils sont primitivement au nombre de 5 et </a:t>
            </a:r>
            <a:r>
              <a:rPr lang="fr-FR" dirty="0" err="1"/>
              <a:t>multiovulés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4A05D3-60F5-6545-9CE9-39B258BB50EE}"/>
              </a:ext>
            </a:extLst>
          </p:cNvPr>
          <p:cNvSpPr txBox="1"/>
          <p:nvPr/>
        </p:nvSpPr>
        <p:spPr>
          <a:xfrm>
            <a:off x="690322" y="990085"/>
            <a:ext cx="11501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Mais le réceptacle floral, soit en se creusant, , soit en continuant d’augmenter de diamètre entraine une augmentation du nombre des étamines mais surtout du nombre des carpelles – En même temps que leur nombre augmente , les carpelles deviennent </a:t>
            </a:r>
            <a:r>
              <a:rPr lang="fr-FR" dirty="0" err="1"/>
              <a:t>pauciovulés</a:t>
            </a:r>
            <a:r>
              <a:rPr lang="fr-FR" dirty="0"/>
              <a:t>  ; 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B6F86167-892B-BF4F-8C37-031D4F41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19" y="-251808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Les carpelles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C4416C-233D-9544-8835-F19B7A7896DA}"/>
              </a:ext>
            </a:extLst>
          </p:cNvPr>
          <p:cNvSpPr txBox="1"/>
          <p:nvPr/>
        </p:nvSpPr>
        <p:spPr>
          <a:xfrm>
            <a:off x="7361695" y="27896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1BCAE4-8E96-984F-9812-71CBF3237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607" y="1950956"/>
            <a:ext cx="1124958" cy="8663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FC3CEA-CD87-474E-B16A-D6C95F0B34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75" y="1683812"/>
            <a:ext cx="878968" cy="1041138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9670594-2AB3-6543-9431-AD434F3EEB34}"/>
              </a:ext>
            </a:extLst>
          </p:cNvPr>
          <p:cNvCxnSpPr>
            <a:cxnSpLocks/>
          </p:cNvCxnSpPr>
          <p:nvPr/>
        </p:nvCxnSpPr>
        <p:spPr>
          <a:xfrm>
            <a:off x="5493008" y="2447505"/>
            <a:ext cx="400910" cy="89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DB86B5C-A822-7340-A3B5-E52298B3A660}"/>
              </a:ext>
            </a:extLst>
          </p:cNvPr>
          <p:cNvSpPr txBox="1"/>
          <p:nvPr/>
        </p:nvSpPr>
        <p:spPr>
          <a:xfrm>
            <a:off x="7468254" y="214254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ou des drupes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F6B5B65-FD0C-3947-9887-ADA77BE16A58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9176507" y="2204381"/>
            <a:ext cx="395868" cy="62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630DB335-7BC5-7044-AE60-A4F02BA2F272}"/>
              </a:ext>
            </a:extLst>
          </p:cNvPr>
          <p:cNvSpPr txBox="1"/>
          <p:nvPr/>
        </p:nvSpPr>
        <p:spPr>
          <a:xfrm>
            <a:off x="1260144" y="1957882"/>
            <a:ext cx="311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Ils donneront des akènes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7980590-F047-4049-8199-373B57769848}"/>
              </a:ext>
            </a:extLst>
          </p:cNvPr>
          <p:cNvSpPr txBox="1"/>
          <p:nvPr/>
        </p:nvSpPr>
        <p:spPr>
          <a:xfrm>
            <a:off x="7783551" y="2384021"/>
            <a:ext cx="1025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(Cerise)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78ED68-C0DA-C846-AD1A-4EFE47F8FEBB}"/>
              </a:ext>
            </a:extLst>
          </p:cNvPr>
          <p:cNvSpPr txBox="1"/>
          <p:nvPr/>
        </p:nvSpPr>
        <p:spPr>
          <a:xfrm>
            <a:off x="3597696" y="2197666"/>
            <a:ext cx="1560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(Aigremoine)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D0311CE-A756-764F-99A5-13A76376BD54}"/>
              </a:ext>
            </a:extLst>
          </p:cNvPr>
          <p:cNvGrpSpPr/>
          <p:nvPr/>
        </p:nvGrpSpPr>
        <p:grpSpPr>
          <a:xfrm>
            <a:off x="743501" y="3944955"/>
            <a:ext cx="11010901" cy="2700605"/>
            <a:chOff x="690322" y="3159027"/>
            <a:chExt cx="11010901" cy="2700605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F921589-6B64-134D-8D86-8A217486FD1A}"/>
                </a:ext>
              </a:extLst>
            </p:cNvPr>
            <p:cNvSpPr txBox="1"/>
            <p:nvPr/>
          </p:nvSpPr>
          <p:spPr>
            <a:xfrm>
              <a:off x="690322" y="3159027"/>
              <a:ext cx="11010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Par surévolution, ils peuvent se souder à la  coupe florale; l’ovaire devient infère – ces carpelles peu nombreux, deviennent plus ou moins concrescents entre eux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85810C5-F467-6842-9E1F-032B3C1A7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3565" y="3638803"/>
              <a:ext cx="2488051" cy="2220829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629BE0C-C07D-4645-ACC8-D107B4074E6A}"/>
                </a:ext>
              </a:extLst>
            </p:cNvPr>
            <p:cNvSpPr txBox="1"/>
            <p:nvPr/>
          </p:nvSpPr>
          <p:spPr>
            <a:xfrm>
              <a:off x="4948436" y="4308075"/>
              <a:ext cx="3550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C’est le cas du pommier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3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5A4F47E-9EA5-1D4F-984F-505B87A18847}"/>
              </a:ext>
            </a:extLst>
          </p:cNvPr>
          <p:cNvSpPr txBox="1"/>
          <p:nvPr/>
        </p:nvSpPr>
        <p:spPr>
          <a:xfrm>
            <a:off x="1565329" y="325464"/>
            <a:ext cx="393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fruits </a:t>
            </a:r>
            <a:r>
              <a:rPr lang="fr-FR" dirty="0"/>
              <a:t>:</a:t>
            </a:r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B8923B19-8C7F-0B42-AB56-19B49A47A017}"/>
              </a:ext>
            </a:extLst>
          </p:cNvPr>
          <p:cNvSpPr/>
          <p:nvPr/>
        </p:nvSpPr>
        <p:spPr>
          <a:xfrm>
            <a:off x="838199" y="325464"/>
            <a:ext cx="324173" cy="35557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869225-89E5-534B-BA6D-6AFB60D417E0}"/>
              </a:ext>
            </a:extLst>
          </p:cNvPr>
          <p:cNvSpPr txBox="1"/>
          <p:nvPr/>
        </p:nvSpPr>
        <p:spPr>
          <a:xfrm>
            <a:off x="1365142" y="681037"/>
            <a:ext cx="685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Leur nature dépend  de la structure du réceptacle floral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4EA5DC-74DE-0148-9E19-8BB6A0539EBC}"/>
              </a:ext>
            </a:extLst>
          </p:cNvPr>
          <p:cNvSpPr txBox="1"/>
          <p:nvPr/>
        </p:nvSpPr>
        <p:spPr>
          <a:xfrm>
            <a:off x="1000285" y="1239864"/>
            <a:ext cx="1054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1- Quand le réceptacle floral est plan ou légèrement concave :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EAB2C3-E961-0E40-8859-2F8604311990}"/>
              </a:ext>
            </a:extLst>
          </p:cNvPr>
          <p:cNvSpPr txBox="1"/>
          <p:nvPr/>
        </p:nvSpPr>
        <p:spPr>
          <a:xfrm>
            <a:off x="838199" y="1704814"/>
            <a:ext cx="1120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n’y a de place que pour 5 carpelles mais ceux-ci sont </a:t>
            </a:r>
            <a:r>
              <a:rPr lang="fr-FR" dirty="0" err="1"/>
              <a:t>multiovulés</a:t>
            </a:r>
            <a:r>
              <a:rPr lang="fr-FR" dirty="0"/>
              <a:t> ; les fruits à déhiscence ventrale sont </a:t>
            </a:r>
            <a:r>
              <a:rPr lang="fr-FR" dirty="0" err="1"/>
              <a:t>multiseminés</a:t>
            </a:r>
            <a:endParaRPr lang="fr-FR" dirty="0"/>
          </a:p>
          <a:p>
            <a:r>
              <a:rPr lang="fr-FR" dirty="0"/>
              <a:t>Ce sont des </a:t>
            </a:r>
            <a:r>
              <a:rPr lang="fr-FR" b="1" dirty="0"/>
              <a:t>follicules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9B3D392-F5C6-8345-B4B9-9DFE4C07B8B2}"/>
              </a:ext>
            </a:extLst>
          </p:cNvPr>
          <p:cNvGrpSpPr/>
          <p:nvPr/>
        </p:nvGrpSpPr>
        <p:grpSpPr>
          <a:xfrm>
            <a:off x="1000285" y="2445022"/>
            <a:ext cx="10545952" cy="1801514"/>
            <a:chOff x="1000285" y="2445022"/>
            <a:chExt cx="10545952" cy="1801514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1236655-501D-AA4D-AFDC-C527D228C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6365" y="2445022"/>
              <a:ext cx="2605007" cy="180151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E4FD160-1B87-FF45-A5F2-8FF6B3094FB0}"/>
                </a:ext>
              </a:extLst>
            </p:cNvPr>
            <p:cNvSpPr txBox="1"/>
            <p:nvPr/>
          </p:nvSpPr>
          <p:spPr>
            <a:xfrm>
              <a:off x="1000285" y="2758698"/>
              <a:ext cx="45016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Chez la Spirée, les fruits indéhiscents et tordus sur eux même contiennent 2 graines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1C54C6E-356F-9F44-AA27-80AAC3B58466}"/>
                </a:ext>
              </a:extLst>
            </p:cNvPr>
            <p:cNvSpPr txBox="1"/>
            <p:nvPr/>
          </p:nvSpPr>
          <p:spPr>
            <a:xfrm>
              <a:off x="8215393" y="2758698"/>
              <a:ext cx="3330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Ce sont </a:t>
              </a:r>
              <a:r>
                <a:rPr lang="fr-FR" b="1" dirty="0"/>
                <a:t>presque des akènes </a:t>
              </a:r>
              <a:r>
                <a:rPr lang="fr-FR" dirty="0"/>
                <a:t>!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83B4374-ECB4-6E42-A159-197EC7C2F016}"/>
              </a:ext>
            </a:extLst>
          </p:cNvPr>
          <p:cNvSpPr txBox="1"/>
          <p:nvPr/>
        </p:nvSpPr>
        <p:spPr>
          <a:xfrm>
            <a:off x="838199" y="3877204"/>
            <a:ext cx="10708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L’augmentation du nombre des carpelles compense la diminution du nombre des graines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ED13D6D-C7E3-C645-9480-9A73D80F235D}"/>
              </a:ext>
            </a:extLst>
          </p:cNvPr>
          <p:cNvSpPr txBox="1"/>
          <p:nvPr/>
        </p:nvSpPr>
        <p:spPr>
          <a:xfrm>
            <a:off x="838199" y="4355024"/>
            <a:ext cx="960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– Cette évolution se confirme :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7D3052-35CC-3942-B6B1-638C09C23D1C}"/>
              </a:ext>
            </a:extLst>
          </p:cNvPr>
          <p:cNvSpPr txBox="1"/>
          <p:nvPr/>
        </p:nvSpPr>
        <p:spPr>
          <a:xfrm>
            <a:off x="838199" y="4858852"/>
            <a:ext cx="1104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certains groupes, quand le carpelle  ne contient qu’un ou 2 ovules, la second avorte souvent   :  le fruit est alors </a:t>
            </a:r>
            <a:r>
              <a:rPr lang="fr-FR" b="1" dirty="0"/>
              <a:t>un akène ou une drupe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9E60DA9-FC90-084F-A768-08AE75D07364}"/>
              </a:ext>
            </a:extLst>
          </p:cNvPr>
          <p:cNvSpPr txBox="1"/>
          <p:nvPr/>
        </p:nvSpPr>
        <p:spPr>
          <a:xfrm>
            <a:off x="838199" y="5765369"/>
            <a:ext cx="944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Là encore, quand la quantité d’ovules / carpelles diminue, le nombre de carpelles augmente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BD9D92C-D72A-064A-9019-5320F30910F8}"/>
              </a:ext>
            </a:extLst>
          </p:cNvPr>
          <p:cNvSpPr txBox="1"/>
          <p:nvPr/>
        </p:nvSpPr>
        <p:spPr>
          <a:xfrm>
            <a:off x="838199" y="6292312"/>
            <a:ext cx="882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Mais comment cela est – il possible ?</a:t>
            </a:r>
          </a:p>
        </p:txBody>
      </p:sp>
    </p:spTree>
    <p:extLst>
      <p:ext uri="{BB962C8B-B14F-4D97-AF65-F5344CB8AC3E}">
        <p14:creationId xmlns:p14="http://schemas.microsoft.com/office/powerpoint/2010/main" val="306827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2DBD5EE-C98D-424B-9F27-79845F4C1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769" y="535981"/>
            <a:ext cx="1491917" cy="66811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4C8BF9-C8D6-7C48-8C96-46C707F02941}"/>
              </a:ext>
            </a:extLst>
          </p:cNvPr>
          <p:cNvSpPr txBox="1"/>
          <p:nvPr/>
        </p:nvSpPr>
        <p:spPr>
          <a:xfrm>
            <a:off x="385011" y="208547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- Premier cas : le </a:t>
            </a:r>
            <a:r>
              <a:rPr lang="fr-FR" sz="2000" b="1" dirty="0" err="1"/>
              <a:t>gynophore</a:t>
            </a:r>
            <a:r>
              <a:rPr lang="fr-FR" sz="2000" b="1" dirty="0"/>
              <a:t> est saillant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556ADC-2D01-F64F-9226-49D1703D143B}"/>
              </a:ext>
            </a:extLst>
          </p:cNvPr>
          <p:cNvSpPr txBox="1"/>
          <p:nvPr/>
        </p:nvSpPr>
        <p:spPr>
          <a:xfrm>
            <a:off x="1491916" y="577879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– les fruits sont des </a:t>
            </a:r>
            <a:r>
              <a:rPr lang="fr-FR" b="1" dirty="0"/>
              <a:t>akène</a:t>
            </a:r>
            <a:r>
              <a:rPr lang="fr-FR" dirty="0"/>
              <a:t>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A0B0D5-8801-E54A-B9EE-E052FD38341C}"/>
              </a:ext>
            </a:extLst>
          </p:cNvPr>
          <p:cNvSpPr txBox="1"/>
          <p:nvPr/>
        </p:nvSpPr>
        <p:spPr>
          <a:xfrm>
            <a:off x="4347413" y="762545"/>
            <a:ext cx="208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Gynophore</a:t>
            </a:r>
            <a:r>
              <a:rPr lang="fr-FR" dirty="0"/>
              <a:t> sec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59FC89-AF8F-6B4C-94FC-6AF49CE6F5C5}"/>
              </a:ext>
            </a:extLst>
          </p:cNvPr>
          <p:cNvSpPr txBox="1"/>
          <p:nvPr/>
        </p:nvSpPr>
        <p:spPr>
          <a:xfrm>
            <a:off x="6721642" y="870041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Potentille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E6C385-2217-9D44-BEA7-3210F977EB92}"/>
              </a:ext>
            </a:extLst>
          </p:cNvPr>
          <p:cNvSpPr txBox="1"/>
          <p:nvPr/>
        </p:nvSpPr>
        <p:spPr>
          <a:xfrm>
            <a:off x="4347413" y="1430664"/>
            <a:ext cx="3304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Gynophore</a:t>
            </a:r>
            <a:r>
              <a:rPr lang="fr-FR" dirty="0"/>
              <a:t> charnu        Fraisier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614C5DE-BA2C-9E49-B82D-49D156D9638D}"/>
              </a:ext>
            </a:extLst>
          </p:cNvPr>
          <p:cNvSpPr txBox="1"/>
          <p:nvPr/>
        </p:nvSpPr>
        <p:spPr>
          <a:xfrm>
            <a:off x="1491916" y="1991287"/>
            <a:ext cx="407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 – les fruits sont des </a:t>
            </a:r>
            <a:r>
              <a:rPr lang="fr-FR" b="1" dirty="0"/>
              <a:t>drupéoles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DE4C222-F953-254B-9F72-A1BCE14B29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851" y="1311778"/>
            <a:ext cx="553876" cy="61981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A3B0677-9884-EE4F-9115-5F7AF901FE0B}"/>
              </a:ext>
            </a:extLst>
          </p:cNvPr>
          <p:cNvSpPr txBox="1"/>
          <p:nvPr/>
        </p:nvSpPr>
        <p:spPr>
          <a:xfrm>
            <a:off x="1716506" y="2355854"/>
            <a:ext cx="8341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</a:t>
            </a:r>
            <a:r>
              <a:rPr lang="fr-FR" dirty="0" err="1"/>
              <a:t>gynophore</a:t>
            </a:r>
            <a:r>
              <a:rPr lang="fr-FR" dirty="0"/>
              <a:t> reste sec ; c’est l’ensemble des drupéoles qui est comestible : Framboisier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5793B42-9572-AD4B-B4DD-0520CB5C84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2988" y="2117558"/>
            <a:ext cx="609601" cy="78352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6E153A9-E7B8-7045-9B24-777EF7DB3720}"/>
              </a:ext>
            </a:extLst>
          </p:cNvPr>
          <p:cNvSpPr txBox="1"/>
          <p:nvPr/>
        </p:nvSpPr>
        <p:spPr>
          <a:xfrm>
            <a:off x="385011" y="2844072"/>
            <a:ext cx="1167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- Deuxième cas : le </a:t>
            </a:r>
            <a:r>
              <a:rPr lang="fr-FR" sz="2000" b="1" dirty="0" err="1"/>
              <a:t>gynophore</a:t>
            </a:r>
            <a:r>
              <a:rPr lang="fr-FR" sz="2000" b="1" dirty="0"/>
              <a:t> réduit tapisse une coupe formée par le creusement du réceptacle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DD09FF5-DFEF-B548-A09E-436412BE45AF}"/>
              </a:ext>
            </a:extLst>
          </p:cNvPr>
          <p:cNvSpPr txBox="1"/>
          <p:nvPr/>
        </p:nvSpPr>
        <p:spPr>
          <a:xfrm>
            <a:off x="1716506" y="3429000"/>
            <a:ext cx="57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– les fruits sont des </a:t>
            </a:r>
            <a:r>
              <a:rPr lang="fr-FR" b="1" dirty="0"/>
              <a:t>akènes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99703A2-9A68-FF4A-A66A-07725418D94C}"/>
              </a:ext>
            </a:extLst>
          </p:cNvPr>
          <p:cNvSpPr txBox="1"/>
          <p:nvPr/>
        </p:nvSpPr>
        <p:spPr>
          <a:xfrm>
            <a:off x="4347413" y="3786030"/>
            <a:ext cx="4138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Nombreux et poilus chez l’Eglantier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154918B-DCFE-3741-9095-3E717B36B3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027" y="3252755"/>
            <a:ext cx="787400" cy="11938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9444F7B4-0683-6C43-8EEA-199F2684B110}"/>
              </a:ext>
            </a:extLst>
          </p:cNvPr>
          <p:cNvSpPr txBox="1"/>
          <p:nvPr/>
        </p:nvSpPr>
        <p:spPr>
          <a:xfrm>
            <a:off x="4347413" y="4596034"/>
            <a:ext cx="373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Peu nombreux chez l’Aigremoine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8CB3E93A-885E-C645-8BC2-E7E85C1EB3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451" y="4423282"/>
            <a:ext cx="787400" cy="89139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97DFACF6-F459-B542-9C9F-D5B64E7FE6B5}"/>
              </a:ext>
            </a:extLst>
          </p:cNvPr>
          <p:cNvSpPr txBox="1"/>
          <p:nvPr/>
        </p:nvSpPr>
        <p:spPr>
          <a:xfrm>
            <a:off x="1491916" y="5101389"/>
            <a:ext cx="810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 – les fruits sont des </a:t>
            </a:r>
            <a:r>
              <a:rPr lang="fr-FR" b="1" dirty="0"/>
              <a:t>drupes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A5CCE46-B090-0B45-B138-8029637FC39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84" y="5313650"/>
            <a:ext cx="1427747" cy="123999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19BD1D5-FD9F-7B40-8B95-3F6044B0C200}"/>
              </a:ext>
            </a:extLst>
          </p:cNvPr>
          <p:cNvSpPr txBox="1"/>
          <p:nvPr/>
        </p:nvSpPr>
        <p:spPr>
          <a:xfrm>
            <a:off x="2149642" y="5759116"/>
            <a:ext cx="288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Chez le Prunier la drupe ne comporte qu’un seul carpelle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476CEA0-2942-B94C-A71D-DD6889670E88}"/>
              </a:ext>
            </a:extLst>
          </p:cNvPr>
          <p:cNvSpPr txBox="1"/>
          <p:nvPr/>
        </p:nvSpPr>
        <p:spPr>
          <a:xfrm>
            <a:off x="8823157" y="5759116"/>
            <a:ext cx="324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Drupe= fruit charnu, indéhiscent et </a:t>
            </a:r>
            <a:r>
              <a:rPr lang="fr-FR" b="1" dirty="0" err="1">
                <a:solidFill>
                  <a:schemeClr val="accent1"/>
                </a:solidFill>
              </a:rPr>
              <a:t>uniséminé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3" grpId="0"/>
      <p:bldP spid="24" grpId="0"/>
      <p:bldP spid="25" grpId="0"/>
      <p:bldP spid="28" grpId="0"/>
      <p:bldP spid="31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8AF8FE-A5B2-CE45-BD56-FEF1850F4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871" y="70435"/>
            <a:ext cx="2492439" cy="193767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D9C70A5-DB25-BD46-BD85-C66D15471C69}"/>
              </a:ext>
            </a:extLst>
          </p:cNvPr>
          <p:cNvSpPr txBox="1"/>
          <p:nvPr/>
        </p:nvSpPr>
        <p:spPr>
          <a:xfrm>
            <a:off x="705853" y="320842"/>
            <a:ext cx="760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Chez les pommiers et poiriers, les 5 drupes proviennent de 5 carpelles plus ou moins soudés et concrescents avec le réceptacle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3E135A-A054-5D4D-8428-C8BC7EB17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885" y="1138988"/>
            <a:ext cx="4490978" cy="57190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78E5FD4-FEE4-DF48-B13A-9C86B658527E}"/>
              </a:ext>
            </a:extLst>
          </p:cNvPr>
          <p:cNvSpPr txBox="1"/>
          <p:nvPr/>
        </p:nvSpPr>
        <p:spPr>
          <a:xfrm>
            <a:off x="252035" y="1057114"/>
            <a:ext cx="2903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Tableau résumant les fruits des Rosacées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EEA6A2-91EA-DC4E-A046-D86946E6E374}"/>
              </a:ext>
            </a:extLst>
          </p:cNvPr>
          <p:cNvSpPr txBox="1"/>
          <p:nvPr/>
        </p:nvSpPr>
        <p:spPr>
          <a:xfrm>
            <a:off x="252035" y="3429000"/>
            <a:ext cx="336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F6783F-3F67-DA45-887C-4F66640A6A57}"/>
              </a:ext>
            </a:extLst>
          </p:cNvPr>
          <p:cNvSpPr txBox="1"/>
          <p:nvPr/>
        </p:nvSpPr>
        <p:spPr>
          <a:xfrm>
            <a:off x="9056153" y="6211669"/>
            <a:ext cx="2999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Schémas  de J.L. Guignard « Abrégé de Botanique »</a:t>
            </a:r>
          </a:p>
        </p:txBody>
      </p:sp>
      <p:sp>
        <p:nvSpPr>
          <p:cNvPr id="2" name="Cadre 1">
            <a:extLst>
              <a:ext uri="{FF2B5EF4-FFF2-40B4-BE49-F238E27FC236}">
                <a16:creationId xmlns:a16="http://schemas.microsoft.com/office/drawing/2014/main" id="{CAA19004-A0E8-6840-9E9D-55CE728F473B}"/>
              </a:ext>
            </a:extLst>
          </p:cNvPr>
          <p:cNvSpPr/>
          <p:nvPr/>
        </p:nvSpPr>
        <p:spPr>
          <a:xfrm>
            <a:off x="978568" y="3957145"/>
            <a:ext cx="2903621" cy="213507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nature du fruit dépend étroitement de la structure du réceptacle floral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DCB5B57-ED7B-2143-A9D3-95261D064B13}"/>
              </a:ext>
            </a:extLst>
          </p:cNvPr>
          <p:cNvGrpSpPr/>
          <p:nvPr/>
        </p:nvGrpSpPr>
        <p:grpSpPr>
          <a:xfrm>
            <a:off x="8615190" y="1311007"/>
            <a:ext cx="3187120" cy="3006160"/>
            <a:chOff x="8615190" y="1311007"/>
            <a:chExt cx="3187120" cy="3006160"/>
          </a:xfrm>
        </p:grpSpPr>
        <p:sp>
          <p:nvSpPr>
            <p:cNvPr id="7" name="Accolade fermante 6">
              <a:extLst>
                <a:ext uri="{FF2B5EF4-FFF2-40B4-BE49-F238E27FC236}">
                  <a16:creationId xmlns:a16="http://schemas.microsoft.com/office/drawing/2014/main" id="{6DB74864-AD86-7241-BA25-C3045169B772}"/>
                </a:ext>
              </a:extLst>
            </p:cNvPr>
            <p:cNvSpPr/>
            <p:nvPr/>
          </p:nvSpPr>
          <p:spPr>
            <a:xfrm>
              <a:off x="8615190" y="1311007"/>
              <a:ext cx="352347" cy="3006160"/>
            </a:xfrm>
            <a:prstGeom prst="rightBrac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F19C333-40FC-6B40-93B5-B4FB6EE53698}"/>
                </a:ext>
              </a:extLst>
            </p:cNvPr>
            <p:cNvSpPr txBox="1"/>
            <p:nvPr/>
          </p:nvSpPr>
          <p:spPr>
            <a:xfrm>
              <a:off x="9309871" y="2683239"/>
              <a:ext cx="2492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chemeClr val="accent1"/>
                  </a:solidFill>
                </a:rPr>
                <a:t>Gynophore</a:t>
              </a:r>
              <a:r>
                <a:rPr lang="fr-FR" b="1" dirty="0">
                  <a:solidFill>
                    <a:schemeClr val="accent1"/>
                  </a:solidFill>
                </a:rPr>
                <a:t> saillant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6084C88-69DD-B847-8C64-4A7D394C6A63}"/>
              </a:ext>
            </a:extLst>
          </p:cNvPr>
          <p:cNvGrpSpPr/>
          <p:nvPr/>
        </p:nvGrpSpPr>
        <p:grpSpPr>
          <a:xfrm>
            <a:off x="8710863" y="4646951"/>
            <a:ext cx="2876534" cy="1948721"/>
            <a:chOff x="8710863" y="4646951"/>
            <a:chExt cx="2876534" cy="1948721"/>
          </a:xfrm>
        </p:grpSpPr>
        <p:sp>
          <p:nvSpPr>
            <p:cNvPr id="14" name="Accolade fermante 13">
              <a:extLst>
                <a:ext uri="{FF2B5EF4-FFF2-40B4-BE49-F238E27FC236}">
                  <a16:creationId xmlns:a16="http://schemas.microsoft.com/office/drawing/2014/main" id="{93BF5401-1195-364E-9123-4062DDE93AC1}"/>
                </a:ext>
              </a:extLst>
            </p:cNvPr>
            <p:cNvSpPr/>
            <p:nvPr/>
          </p:nvSpPr>
          <p:spPr>
            <a:xfrm>
              <a:off x="8710863" y="4646951"/>
              <a:ext cx="256674" cy="1948721"/>
            </a:xfrm>
            <a:prstGeom prst="rightBrac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42CEFE1-F8B9-2145-BE2C-EAE137183690}"/>
                </a:ext>
              </a:extLst>
            </p:cNvPr>
            <p:cNvSpPr txBox="1"/>
            <p:nvPr/>
          </p:nvSpPr>
          <p:spPr>
            <a:xfrm>
              <a:off x="9309871" y="5087849"/>
              <a:ext cx="22775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chemeClr val="accent1"/>
                  </a:solidFill>
                </a:rPr>
                <a:t>Gynophore</a:t>
              </a:r>
              <a:r>
                <a:rPr lang="fr-FR" b="1" dirty="0">
                  <a:solidFill>
                    <a:schemeClr val="accent1"/>
                  </a:solidFill>
                </a:rPr>
                <a:t> réduit tapissant une coupe profonde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C5AC554-B780-4C4A-96E8-D105D8EC2FF8}"/>
              </a:ext>
            </a:extLst>
          </p:cNvPr>
          <p:cNvGrpSpPr/>
          <p:nvPr/>
        </p:nvGrpSpPr>
        <p:grpSpPr>
          <a:xfrm>
            <a:off x="705853" y="1518516"/>
            <a:ext cx="3257358" cy="1943724"/>
            <a:chOff x="705853" y="1518516"/>
            <a:chExt cx="3257358" cy="1943724"/>
          </a:xfrm>
        </p:grpSpPr>
        <p:sp>
          <p:nvSpPr>
            <p:cNvPr id="17" name="Accolade ouvrante 16">
              <a:extLst>
                <a:ext uri="{FF2B5EF4-FFF2-40B4-BE49-F238E27FC236}">
                  <a16:creationId xmlns:a16="http://schemas.microsoft.com/office/drawing/2014/main" id="{D239DA9E-E42D-214F-8FFC-0F0316F4B0B9}"/>
                </a:ext>
              </a:extLst>
            </p:cNvPr>
            <p:cNvSpPr/>
            <p:nvPr/>
          </p:nvSpPr>
          <p:spPr>
            <a:xfrm>
              <a:off x="3675547" y="1518516"/>
              <a:ext cx="287664" cy="1943724"/>
            </a:xfrm>
            <a:prstGeom prst="leftBrac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570DCF5-C13F-0848-A22A-D2C7BF1F0878}"/>
                </a:ext>
              </a:extLst>
            </p:cNvPr>
            <p:cNvSpPr txBox="1"/>
            <p:nvPr/>
          </p:nvSpPr>
          <p:spPr>
            <a:xfrm>
              <a:off x="705853" y="2164847"/>
              <a:ext cx="2621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1"/>
                  </a:solidFill>
                </a:rPr>
                <a:t>Réceptacle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4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87235-254C-834A-BB7A-C1757EE0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015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Remarque  : </a:t>
            </a:r>
            <a:r>
              <a:rPr lang="fr-FR" sz="3100" b="1" dirty="0"/>
              <a:t>La fleur des Rosacées rappelle celle des Renonculacées :  -</a:t>
            </a:r>
            <a:br>
              <a:rPr lang="fr-FR" sz="3100" b="1" dirty="0"/>
            </a:br>
            <a:br>
              <a:rPr lang="fr-FR" sz="3100" b="1" dirty="0"/>
            </a:br>
            <a:br>
              <a:rPr lang="fr-FR" sz="4400" b="1" dirty="0"/>
            </a:br>
            <a:r>
              <a:rPr lang="fr-FR" sz="4400" b="1" dirty="0"/>
              <a:t>                                                                                               </a:t>
            </a:r>
            <a:br>
              <a:rPr lang="fr-FR" sz="4400" b="1" dirty="0"/>
            </a:br>
            <a:r>
              <a:rPr lang="fr-FR" dirty="0"/>
              <a:t>e :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3826CD-C038-BF44-B260-9F265873D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667" y="990158"/>
            <a:ext cx="2724043" cy="266275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2DEC96-5FBE-2242-92BD-D9CAA112C5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667" y="3923817"/>
            <a:ext cx="2941749" cy="212100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7F85E7-BB8B-E94C-9FD2-D89D079E5EE6}"/>
              </a:ext>
            </a:extLst>
          </p:cNvPr>
          <p:cNvSpPr txBox="1"/>
          <p:nvPr/>
        </p:nvSpPr>
        <p:spPr>
          <a:xfrm>
            <a:off x="9248172" y="6366076"/>
            <a:ext cx="236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Ranunculus</a:t>
            </a:r>
            <a:endParaRPr lang="fr-FR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6FA16A-E3FA-804C-9E4D-2ADA5DD4BA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09" y="990158"/>
            <a:ext cx="2540000" cy="23812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BAC2686-F89C-D24A-8B39-E520E02713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09" y="3420280"/>
            <a:ext cx="2810787" cy="253485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A62C32F-FB0A-8C4F-8B99-6178146AD72C}"/>
              </a:ext>
            </a:extLst>
          </p:cNvPr>
          <p:cNvSpPr txBox="1"/>
          <p:nvPr/>
        </p:nvSpPr>
        <p:spPr>
          <a:xfrm>
            <a:off x="285509" y="6215605"/>
            <a:ext cx="215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Potentilla</a:t>
            </a:r>
            <a:endParaRPr lang="fr-FR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BE6790D-2AFD-5B4E-9BE2-0009F72EDCE6}"/>
              </a:ext>
            </a:extLst>
          </p:cNvPr>
          <p:cNvSpPr txBox="1"/>
          <p:nvPr/>
        </p:nvSpPr>
        <p:spPr>
          <a:xfrm>
            <a:off x="3294994" y="990158"/>
            <a:ext cx="413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Quelques points communs :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28092C5-802D-4844-B1D2-7583F9BA3E09}"/>
              </a:ext>
            </a:extLst>
          </p:cNvPr>
          <p:cNvSpPr txBox="1"/>
          <p:nvPr/>
        </p:nvSpPr>
        <p:spPr>
          <a:xfrm>
            <a:off x="3294994" y="1527858"/>
            <a:ext cx="450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Des étamines nombreuses</a:t>
            </a:r>
          </a:p>
          <a:p>
            <a:r>
              <a:rPr lang="fr-FR" dirty="0"/>
              <a:t>-  Des carpelles indépendants et nombreux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E930E2-3C1E-A449-9034-B0FD7F306619}"/>
              </a:ext>
            </a:extLst>
          </p:cNvPr>
          <p:cNvSpPr txBox="1"/>
          <p:nvPr/>
        </p:nvSpPr>
        <p:spPr>
          <a:xfrm>
            <a:off x="3294994" y="2484089"/>
            <a:ext cx="383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Mais des différences importantes :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A34F32-BD6A-BF48-ADB0-6B6642404916}"/>
              </a:ext>
            </a:extLst>
          </p:cNvPr>
          <p:cNvSpPr txBox="1"/>
          <p:nvPr/>
        </p:nvSpPr>
        <p:spPr>
          <a:xfrm>
            <a:off x="3750197" y="3114170"/>
            <a:ext cx="3831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Renunculacées</a:t>
            </a:r>
            <a:r>
              <a:rPr lang="fr-FR" dirty="0"/>
              <a:t> : étamines et carpelles sont insérés sur une </a:t>
            </a:r>
            <a:r>
              <a:rPr lang="fr-FR" dirty="0">
                <a:solidFill>
                  <a:srgbClr val="FF0000"/>
                </a:solidFill>
              </a:rPr>
              <a:t>spirale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E7ADA79-1F19-B04B-ADAB-7BB2C337B325}"/>
              </a:ext>
            </a:extLst>
          </p:cNvPr>
          <p:cNvSpPr txBox="1"/>
          <p:nvPr/>
        </p:nvSpPr>
        <p:spPr>
          <a:xfrm>
            <a:off x="3750197" y="4085863"/>
            <a:ext cx="354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Rosacées : étamines et carpelles insérés sur des </a:t>
            </a:r>
            <a:r>
              <a:rPr lang="fr-FR" dirty="0">
                <a:solidFill>
                  <a:srgbClr val="FF0000"/>
                </a:solidFill>
              </a:rPr>
              <a:t>verticilles</a:t>
            </a:r>
          </a:p>
        </p:txBody>
      </p:sp>
      <p:sp>
        <p:nvSpPr>
          <p:cNvPr id="21" name="Cadre 20">
            <a:extLst>
              <a:ext uri="{FF2B5EF4-FFF2-40B4-BE49-F238E27FC236}">
                <a16:creationId xmlns:a16="http://schemas.microsoft.com/office/drawing/2014/main" id="{2ADC79DF-3F33-5446-80B9-4207DBB3AFBE}"/>
              </a:ext>
            </a:extLst>
          </p:cNvPr>
          <p:cNvSpPr/>
          <p:nvPr/>
        </p:nvSpPr>
        <p:spPr>
          <a:xfrm>
            <a:off x="3500387" y="4984316"/>
            <a:ext cx="5180626" cy="138175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Chez les Rosacées, le nombre élevé de carpelles n’est pas un caractère primitif  mais résultant de transformation de la coupe florale</a:t>
            </a:r>
          </a:p>
        </p:txBody>
      </p:sp>
    </p:spTree>
    <p:extLst>
      <p:ext uri="{BB962C8B-B14F-4D97-AF65-F5344CB8AC3E}">
        <p14:creationId xmlns:p14="http://schemas.microsoft.com/office/powerpoint/2010/main" val="140324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7EBCFA-7C00-1945-A1EC-5ABA30C4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59" y="-270306"/>
            <a:ext cx="10515600" cy="1325563"/>
          </a:xfrm>
        </p:spPr>
        <p:txBody>
          <a:bodyPr/>
          <a:lstStyle/>
          <a:p>
            <a:r>
              <a:rPr lang="fr-FR" dirty="0"/>
              <a:t>Dans la flore française </a:t>
            </a:r>
            <a:r>
              <a:rPr lang="fr-FR" b="1" dirty="0"/>
              <a:t>30 genres </a:t>
            </a:r>
            <a:r>
              <a:rPr lang="fr-FR" dirty="0"/>
              <a:t>: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E02376-266D-1946-8F4C-E911972805FF}"/>
              </a:ext>
            </a:extLst>
          </p:cNvPr>
          <p:cNvSpPr txBox="1"/>
          <p:nvPr/>
        </p:nvSpPr>
        <p:spPr>
          <a:xfrm>
            <a:off x="170481" y="1255775"/>
            <a:ext cx="201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1 -  les herbacés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695728-35ED-2945-89AB-4627B6B8285F}"/>
              </a:ext>
            </a:extLst>
          </p:cNvPr>
          <p:cNvSpPr txBox="1"/>
          <p:nvPr/>
        </p:nvSpPr>
        <p:spPr>
          <a:xfrm>
            <a:off x="295759" y="1825625"/>
            <a:ext cx="19824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/>
              <a:t>Poterium</a:t>
            </a:r>
            <a:endParaRPr lang="fr-FR" b="1" i="1" dirty="0"/>
          </a:p>
          <a:p>
            <a:r>
              <a:rPr lang="fr-FR" b="1" i="1" dirty="0" err="1"/>
              <a:t>Sanguisorba</a:t>
            </a:r>
            <a:endParaRPr lang="fr-FR" b="1" i="1" dirty="0"/>
          </a:p>
          <a:p>
            <a:r>
              <a:rPr lang="fr-FR" b="1" i="1" dirty="0" err="1"/>
              <a:t>Alchemilla</a:t>
            </a:r>
            <a:endParaRPr lang="fr-FR" b="1" i="1" dirty="0"/>
          </a:p>
          <a:p>
            <a:r>
              <a:rPr lang="fr-FR" b="1" i="1" dirty="0" err="1"/>
              <a:t>Aphanes</a:t>
            </a:r>
            <a:endParaRPr lang="fr-FR" b="1" i="1" dirty="0"/>
          </a:p>
          <a:p>
            <a:r>
              <a:rPr lang="fr-FR" b="1" i="1" dirty="0" err="1"/>
              <a:t>Dryas</a:t>
            </a:r>
            <a:endParaRPr lang="fr-FR" b="1" i="1" dirty="0"/>
          </a:p>
          <a:p>
            <a:r>
              <a:rPr lang="fr-FR" b="1" i="1" dirty="0" err="1"/>
              <a:t>Agrimonia</a:t>
            </a:r>
            <a:endParaRPr lang="fr-FR" b="1" i="1" dirty="0"/>
          </a:p>
          <a:p>
            <a:r>
              <a:rPr lang="fr-FR" b="1" i="1" dirty="0" err="1"/>
              <a:t>Aruncus</a:t>
            </a:r>
            <a:endParaRPr lang="fr-FR" b="1" i="1" dirty="0"/>
          </a:p>
          <a:p>
            <a:r>
              <a:rPr lang="fr-FR" b="1" i="1" dirty="0" err="1"/>
              <a:t>Filipendula</a:t>
            </a:r>
            <a:endParaRPr lang="fr-FR" b="1" i="1" dirty="0"/>
          </a:p>
          <a:p>
            <a:r>
              <a:rPr lang="fr-FR" b="1" i="1" dirty="0" err="1"/>
              <a:t>Geum</a:t>
            </a:r>
            <a:endParaRPr lang="fr-FR" b="1" i="1" dirty="0"/>
          </a:p>
          <a:p>
            <a:r>
              <a:rPr lang="fr-FR" b="1" i="1" dirty="0" err="1"/>
              <a:t>Drymocallis</a:t>
            </a:r>
            <a:endParaRPr lang="fr-FR" b="1" i="1" dirty="0"/>
          </a:p>
          <a:p>
            <a:r>
              <a:rPr lang="fr-FR" b="1" i="1" dirty="0" err="1"/>
              <a:t>Comarum</a:t>
            </a:r>
            <a:endParaRPr lang="fr-FR" b="1" i="1" dirty="0"/>
          </a:p>
          <a:p>
            <a:r>
              <a:rPr lang="fr-FR" b="1" i="1" dirty="0" err="1"/>
              <a:t>Sibbaldia</a:t>
            </a:r>
            <a:endParaRPr lang="fr-FR" b="1" i="1" dirty="0"/>
          </a:p>
          <a:p>
            <a:r>
              <a:rPr lang="fr-FR" b="1" i="1" dirty="0" err="1"/>
              <a:t>Fragaria</a:t>
            </a:r>
            <a:endParaRPr lang="fr-FR" b="1" i="1" dirty="0"/>
          </a:p>
          <a:p>
            <a:r>
              <a:rPr lang="fr-FR" b="1" i="1" dirty="0"/>
              <a:t>Argentina</a:t>
            </a:r>
          </a:p>
          <a:p>
            <a:r>
              <a:rPr lang="fr-FR" b="1" i="1" dirty="0" err="1"/>
              <a:t>Potentilla</a:t>
            </a:r>
            <a:endParaRPr lang="fr-FR" b="1" i="1" dirty="0"/>
          </a:p>
          <a:p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695D84-B699-4E48-990A-8B366B722863}"/>
              </a:ext>
            </a:extLst>
          </p:cNvPr>
          <p:cNvGrpSpPr/>
          <p:nvPr/>
        </p:nvGrpSpPr>
        <p:grpSpPr>
          <a:xfrm>
            <a:off x="2386738" y="1999281"/>
            <a:ext cx="2836191" cy="3874577"/>
            <a:chOff x="2386738" y="1999281"/>
            <a:chExt cx="2836191" cy="3874577"/>
          </a:xfrm>
        </p:grpSpPr>
        <p:sp>
          <p:nvSpPr>
            <p:cNvPr id="6" name="Accolade fermante 5">
              <a:extLst>
                <a:ext uri="{FF2B5EF4-FFF2-40B4-BE49-F238E27FC236}">
                  <a16:creationId xmlns:a16="http://schemas.microsoft.com/office/drawing/2014/main" id="{16485544-B4B3-4640-A8B8-5FD98DB3707D}"/>
                </a:ext>
              </a:extLst>
            </p:cNvPr>
            <p:cNvSpPr/>
            <p:nvPr/>
          </p:nvSpPr>
          <p:spPr>
            <a:xfrm>
              <a:off x="2386738" y="1999281"/>
              <a:ext cx="960895" cy="3874577"/>
            </a:xfrm>
            <a:prstGeom prst="rightBrac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A8EC7C8-5969-A24C-9103-744C54C7B088}"/>
                </a:ext>
              </a:extLst>
            </p:cNvPr>
            <p:cNvSpPr txBox="1"/>
            <p:nvPr/>
          </p:nvSpPr>
          <p:spPr>
            <a:xfrm>
              <a:off x="3502617" y="3812583"/>
              <a:ext cx="1720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1</a:t>
              </a:r>
              <a:r>
                <a:rPr lang="fr-FR" b="1" baseline="30000" dirty="0">
                  <a:solidFill>
                    <a:srgbClr val="FF0000"/>
                  </a:solidFill>
                </a:rPr>
                <a:t>e</a:t>
              </a:r>
              <a:r>
                <a:rPr lang="fr-FR" b="1" dirty="0">
                  <a:solidFill>
                    <a:srgbClr val="FF0000"/>
                  </a:solidFill>
                </a:rPr>
                <a:t> séance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89F10DB-5D46-8948-954A-C7B63F90E861}"/>
              </a:ext>
            </a:extLst>
          </p:cNvPr>
          <p:cNvSpPr txBox="1"/>
          <p:nvPr/>
        </p:nvSpPr>
        <p:spPr>
          <a:xfrm>
            <a:off x="5067945" y="1127159"/>
            <a:ext cx="2619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2 – les ligneux </a:t>
            </a:r>
            <a:r>
              <a:rPr lang="fr-FR" dirty="0"/>
              <a:t>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907C94-1CD8-214F-9D3B-24D183E69D1C}"/>
              </a:ext>
            </a:extLst>
          </p:cNvPr>
          <p:cNvSpPr txBox="1"/>
          <p:nvPr/>
        </p:nvSpPr>
        <p:spPr>
          <a:xfrm>
            <a:off x="5067945" y="1599171"/>
            <a:ext cx="23092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Rosa</a:t>
            </a:r>
          </a:p>
          <a:p>
            <a:r>
              <a:rPr lang="fr-FR" b="1" i="1" dirty="0"/>
              <a:t>Rubus</a:t>
            </a:r>
          </a:p>
          <a:p>
            <a:r>
              <a:rPr lang="fr-FR" b="1" i="1" dirty="0"/>
              <a:t>Prunus</a:t>
            </a:r>
          </a:p>
          <a:p>
            <a:r>
              <a:rPr lang="fr-FR" b="1" i="1" dirty="0" err="1"/>
              <a:t>Dasiphora</a:t>
            </a:r>
            <a:endParaRPr lang="fr-FR" b="1" i="1" dirty="0"/>
          </a:p>
          <a:p>
            <a:r>
              <a:rPr lang="fr-FR" b="1" i="1" dirty="0" err="1"/>
              <a:t>Sorbaria</a:t>
            </a:r>
            <a:endParaRPr lang="fr-FR" b="1" i="1" dirty="0"/>
          </a:p>
          <a:p>
            <a:r>
              <a:rPr lang="fr-FR" b="1" i="1" dirty="0" err="1"/>
              <a:t>Physocarpus</a:t>
            </a:r>
            <a:endParaRPr lang="fr-FR" b="1" i="1" dirty="0"/>
          </a:p>
          <a:p>
            <a:r>
              <a:rPr lang="fr-FR" b="1" i="1" dirty="0" err="1"/>
              <a:t>Spiraea</a:t>
            </a:r>
            <a:endParaRPr lang="fr-FR" b="1" i="1" dirty="0"/>
          </a:p>
          <a:p>
            <a:r>
              <a:rPr lang="fr-FR" b="1" i="1" dirty="0" err="1"/>
              <a:t>Cotoneaster</a:t>
            </a:r>
            <a:endParaRPr lang="fr-FR" b="1" i="1" dirty="0"/>
          </a:p>
          <a:p>
            <a:r>
              <a:rPr lang="fr-FR" b="1" i="1" dirty="0"/>
              <a:t>Crataegus</a:t>
            </a:r>
          </a:p>
          <a:p>
            <a:r>
              <a:rPr lang="fr-FR" b="1" i="1" dirty="0" err="1"/>
              <a:t>Pyracantha</a:t>
            </a:r>
            <a:endParaRPr lang="fr-FR" b="1" i="1" dirty="0"/>
          </a:p>
          <a:p>
            <a:r>
              <a:rPr lang="fr-FR" b="1" i="1" dirty="0" err="1"/>
              <a:t>Cydonia</a:t>
            </a:r>
            <a:endParaRPr lang="fr-FR" b="1" i="1" dirty="0"/>
          </a:p>
          <a:p>
            <a:r>
              <a:rPr lang="fr-FR" b="1" i="1" dirty="0" err="1"/>
              <a:t>Amelanchier</a:t>
            </a:r>
            <a:endParaRPr lang="fr-FR" b="1" i="1" dirty="0"/>
          </a:p>
          <a:p>
            <a:r>
              <a:rPr lang="fr-FR" b="1" i="1" dirty="0" err="1"/>
              <a:t>Sorbus</a:t>
            </a:r>
            <a:endParaRPr lang="fr-FR" b="1" i="1" dirty="0"/>
          </a:p>
          <a:p>
            <a:r>
              <a:rPr lang="fr-FR" b="1" i="1" dirty="0"/>
              <a:t>Malus</a:t>
            </a:r>
          </a:p>
          <a:p>
            <a:r>
              <a:rPr lang="fr-FR" b="1" i="1" dirty="0" err="1"/>
              <a:t>Pyrus</a:t>
            </a:r>
            <a:endParaRPr lang="fr-FR" b="1" i="1" dirty="0"/>
          </a:p>
          <a:p>
            <a:r>
              <a:rPr lang="fr-FR" b="1" i="1" dirty="0" err="1"/>
              <a:t>Mespilu</a:t>
            </a:r>
            <a:r>
              <a:rPr lang="fr-FR" dirty="0" err="1"/>
              <a:t>s</a:t>
            </a:r>
            <a:endParaRPr lang="fr-FR" dirty="0"/>
          </a:p>
        </p:txBody>
      </p:sp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8AD22E18-A47A-0142-B7AD-3B005A3B7B7B}"/>
              </a:ext>
            </a:extLst>
          </p:cNvPr>
          <p:cNvSpPr/>
          <p:nvPr/>
        </p:nvSpPr>
        <p:spPr>
          <a:xfrm>
            <a:off x="7687158" y="1655885"/>
            <a:ext cx="619934" cy="441705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F49E2A-9EE4-F64B-A901-E7319ED87637}"/>
              </a:ext>
            </a:extLst>
          </p:cNvPr>
          <p:cNvSpPr txBox="1"/>
          <p:nvPr/>
        </p:nvSpPr>
        <p:spPr>
          <a:xfrm>
            <a:off x="8663553" y="3657600"/>
            <a:ext cx="164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b="1" baseline="30000" dirty="0">
                <a:solidFill>
                  <a:srgbClr val="FF0000"/>
                </a:solidFill>
              </a:rPr>
              <a:t>e</a:t>
            </a:r>
            <a:r>
              <a:rPr lang="fr-FR" b="1" dirty="0">
                <a:solidFill>
                  <a:srgbClr val="FF0000"/>
                </a:solidFill>
              </a:rPr>
              <a:t> séance</a:t>
            </a:r>
          </a:p>
        </p:txBody>
      </p:sp>
    </p:spTree>
    <p:extLst>
      <p:ext uri="{BB962C8B-B14F-4D97-AF65-F5344CB8AC3E}">
        <p14:creationId xmlns:p14="http://schemas.microsoft.com/office/powerpoint/2010/main" val="337186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F7214-28B8-2F43-81F7-3DCF74BCE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3" y="-181005"/>
            <a:ext cx="11606753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Première séance : les Rosacées herbacées sans aiguillons ni épines :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07384E2-8451-BC4A-98E1-82E3E6D32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989"/>
          <a:stretch/>
        </p:blipFill>
        <p:spPr>
          <a:xfrm>
            <a:off x="-15223" y="1695125"/>
            <a:ext cx="5480967" cy="357307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773AA51-B015-F74F-90D1-5C40530840A4}"/>
              </a:ext>
            </a:extLst>
          </p:cNvPr>
          <p:cNvSpPr txBox="1"/>
          <p:nvPr/>
        </p:nvSpPr>
        <p:spPr>
          <a:xfrm>
            <a:off x="129286" y="677135"/>
            <a:ext cx="312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1 - Le genre </a:t>
            </a:r>
            <a:r>
              <a:rPr lang="fr-FR" sz="2400" b="1" i="1" dirty="0" err="1">
                <a:solidFill>
                  <a:srgbClr val="FF0000"/>
                </a:solidFill>
              </a:rPr>
              <a:t>Poterium</a:t>
            </a:r>
            <a:r>
              <a:rPr lang="fr-FR" sz="2400" b="1" dirty="0">
                <a:solidFill>
                  <a:srgbClr val="FF0000"/>
                </a:solidFill>
              </a:rPr>
              <a:t> 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7C3780-FB8D-3344-9015-D429CC15D9B7}"/>
              </a:ext>
            </a:extLst>
          </p:cNvPr>
          <p:cNvSpPr txBox="1"/>
          <p:nvPr/>
        </p:nvSpPr>
        <p:spPr>
          <a:xfrm>
            <a:off x="694738" y="5196726"/>
            <a:ext cx="345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Poterium</a:t>
            </a:r>
            <a:r>
              <a:rPr lang="fr-FR" sz="1400" i="1" dirty="0"/>
              <a:t> </a:t>
            </a:r>
            <a:r>
              <a:rPr lang="fr-FR" sz="1400" i="1" dirty="0" err="1"/>
              <a:t>sanguisorba</a:t>
            </a:r>
            <a:r>
              <a:rPr lang="fr-FR" dirty="0"/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739A4B-9E8D-FA42-A159-896E216B6F09}"/>
              </a:ext>
            </a:extLst>
          </p:cNvPr>
          <p:cNvSpPr txBox="1"/>
          <p:nvPr/>
        </p:nvSpPr>
        <p:spPr>
          <a:xfrm>
            <a:off x="5949176" y="856108"/>
            <a:ext cx="488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herbacée, vivace à feuilles composées-pennées – tige anguleuse et dressée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1F45DA-932E-3449-BCDD-AF65F10E34AB}"/>
              </a:ext>
            </a:extLst>
          </p:cNvPr>
          <p:cNvGrpSpPr/>
          <p:nvPr/>
        </p:nvGrpSpPr>
        <p:grpSpPr>
          <a:xfrm>
            <a:off x="3744328" y="1594706"/>
            <a:ext cx="7459986" cy="6283984"/>
            <a:chOff x="4057108" y="1787111"/>
            <a:chExt cx="7103405" cy="5335142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9B96396-D5C7-6F4F-8C5F-AA025276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326"/>
            <a:stretch/>
          </p:blipFill>
          <p:spPr>
            <a:xfrm>
              <a:off x="4057108" y="3681017"/>
              <a:ext cx="5397500" cy="3441236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5C082DB-3B8F-C64D-A4C7-566A7FC96EC6}"/>
                </a:ext>
              </a:extLst>
            </p:cNvPr>
            <p:cNvSpPr txBox="1"/>
            <p:nvPr/>
          </p:nvSpPr>
          <p:spPr>
            <a:xfrm>
              <a:off x="6156566" y="1787111"/>
              <a:ext cx="5003947" cy="54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Fleurs</a:t>
              </a:r>
              <a:r>
                <a:rPr lang="fr-FR" b="1" dirty="0"/>
                <a:t> épigynes</a:t>
              </a:r>
              <a:r>
                <a:rPr lang="fr-FR" dirty="0"/>
                <a:t>,  en tête courte à étamines nombreuses, pendantes et &gt; sépales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5A0CD5B-1B9D-3F46-B300-6E05C67F49EE}"/>
              </a:ext>
            </a:extLst>
          </p:cNvPr>
          <p:cNvSpPr txBox="1"/>
          <p:nvPr/>
        </p:nvSpPr>
        <p:spPr>
          <a:xfrm>
            <a:off x="5949176" y="2407549"/>
            <a:ext cx="488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à sépales soudés entre eux, verdâtre teinté de pourpre, </a:t>
            </a:r>
            <a:r>
              <a:rPr lang="fr-FR" b="1" dirty="0"/>
              <a:t>sans calicule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2E4F4A-48DF-7845-8872-8452172C4BFD}"/>
              </a:ext>
            </a:extLst>
          </p:cNvPr>
          <p:cNvSpPr txBox="1"/>
          <p:nvPr/>
        </p:nvSpPr>
        <p:spPr>
          <a:xfrm>
            <a:off x="5949176" y="3044283"/>
            <a:ext cx="390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corolle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5B693AB-2AF5-BB4F-91E2-E4C2C7CC354E}"/>
              </a:ext>
            </a:extLst>
          </p:cNvPr>
          <p:cNvSpPr txBox="1"/>
          <p:nvPr/>
        </p:nvSpPr>
        <p:spPr>
          <a:xfrm>
            <a:off x="9451704" y="6107456"/>
            <a:ext cx="2740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Stigmate à bords frangés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071777-B6D8-144C-B302-8B353505CFA0}"/>
              </a:ext>
            </a:extLst>
          </p:cNvPr>
          <p:cNvSpPr txBox="1"/>
          <p:nvPr/>
        </p:nvSpPr>
        <p:spPr>
          <a:xfrm>
            <a:off x="9417721" y="5210322"/>
            <a:ext cx="242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Gynécée réduit à 1 ou 2 carpelles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A60ED8E-45E8-5B46-9522-A4D983484E0A}"/>
              </a:ext>
            </a:extLst>
          </p:cNvPr>
          <p:cNvSpPr txBox="1"/>
          <p:nvPr/>
        </p:nvSpPr>
        <p:spPr>
          <a:xfrm>
            <a:off x="9231379" y="3723509"/>
            <a:ext cx="29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supérieures femelles , les autres mâles ou hermaphrodites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FBB5D0-C312-D445-8EC6-29C3A46E7E67}"/>
              </a:ext>
            </a:extLst>
          </p:cNvPr>
          <p:cNvSpPr txBox="1"/>
          <p:nvPr/>
        </p:nvSpPr>
        <p:spPr>
          <a:xfrm>
            <a:off x="9161514" y="2804090"/>
            <a:ext cx="199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Toutes les fleurs sans pédoncules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C644681-E5E1-3E47-A63F-3AD52DCBBCF3}"/>
              </a:ext>
            </a:extLst>
          </p:cNvPr>
          <p:cNvSpPr txBox="1"/>
          <p:nvPr/>
        </p:nvSpPr>
        <p:spPr>
          <a:xfrm>
            <a:off x="57423" y="5653984"/>
            <a:ext cx="3866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divisées en folioles </a:t>
            </a:r>
            <a:r>
              <a:rPr lang="fr-FR" dirty="0" err="1"/>
              <a:t>pétiolulées</a:t>
            </a:r>
            <a:r>
              <a:rPr lang="fr-FR" dirty="0"/>
              <a:t> </a:t>
            </a:r>
          </a:p>
          <a:p>
            <a:r>
              <a:rPr lang="fr-FR" dirty="0"/>
              <a:t>avec présence d’une foliole terminale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03AA5B-6883-7045-936F-DD7F8B042E8F}"/>
              </a:ext>
            </a:extLst>
          </p:cNvPr>
          <p:cNvSpPr txBox="1"/>
          <p:nvPr/>
        </p:nvSpPr>
        <p:spPr>
          <a:xfrm>
            <a:off x="57423" y="1232484"/>
            <a:ext cx="368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 espèces dans la flore française</a:t>
            </a:r>
          </a:p>
        </p:txBody>
      </p:sp>
    </p:spTree>
    <p:extLst>
      <p:ext uri="{BB962C8B-B14F-4D97-AF65-F5344CB8AC3E}">
        <p14:creationId xmlns:p14="http://schemas.microsoft.com/office/powerpoint/2010/main" val="135959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5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E77EE-968B-4043-BB3B-548B2B60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854" y="-333105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Poterium</a:t>
            </a:r>
            <a:endParaRPr lang="fr-FR" sz="20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C93924A-AF0C-2D4D-90D9-03AD13913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91" y="0"/>
            <a:ext cx="5397500" cy="3429000"/>
          </a:xfr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8F609D52-30C8-7649-BB09-F99C40A8BE56}"/>
              </a:ext>
            </a:extLst>
          </p:cNvPr>
          <p:cNvSpPr/>
          <p:nvPr/>
        </p:nvSpPr>
        <p:spPr>
          <a:xfrm>
            <a:off x="5114260" y="4207742"/>
            <a:ext cx="5802197" cy="1260088"/>
          </a:xfrm>
          <a:prstGeom prst="leftArrow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Hypanthium</a:t>
            </a:r>
            <a:r>
              <a:rPr lang="fr-FR" dirty="0">
                <a:solidFill>
                  <a:schemeClr val="tx1"/>
                </a:solidFill>
              </a:rPr>
              <a:t> fructifère orné de crêtes ou de verrues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7CE8D99-675D-134D-89B2-5337EF3A1246}"/>
              </a:ext>
            </a:extLst>
          </p:cNvPr>
          <p:cNvSpPr txBox="1"/>
          <p:nvPr/>
        </p:nvSpPr>
        <p:spPr>
          <a:xfrm>
            <a:off x="294468" y="6245817"/>
            <a:ext cx="410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3FA82F-EBC7-5444-AC36-3B52F73455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90" y="3319758"/>
            <a:ext cx="5018677" cy="353824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D2B7BA-6EEF-5E49-843D-C1046FDDFE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132" y="0"/>
            <a:ext cx="3636052" cy="440871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2DCC0C-8EC2-D245-84F2-A337378DD13A}"/>
              </a:ext>
            </a:extLst>
          </p:cNvPr>
          <p:cNvSpPr txBox="1"/>
          <p:nvPr/>
        </p:nvSpPr>
        <p:spPr>
          <a:xfrm>
            <a:off x="5900854" y="1614311"/>
            <a:ext cx="194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staminées à 15 – 30 étamines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F57030B-E9D7-0B44-BC45-DD026E9AAC77}"/>
              </a:ext>
            </a:extLst>
          </p:cNvPr>
          <p:cNvCxnSpPr>
            <a:cxnSpLocks/>
          </p:cNvCxnSpPr>
          <p:nvPr/>
        </p:nvCxnSpPr>
        <p:spPr>
          <a:xfrm>
            <a:off x="7842569" y="1809086"/>
            <a:ext cx="3845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D394750-DDE0-2046-86CE-12C429B3D1A3}"/>
              </a:ext>
            </a:extLst>
          </p:cNvPr>
          <p:cNvSpPr txBox="1"/>
          <p:nvPr/>
        </p:nvSpPr>
        <p:spPr>
          <a:xfrm>
            <a:off x="5349240" y="3319758"/>
            <a:ext cx="2877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à sépales soudés entre eux et formant des dents étalées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725BC4F-8009-7B4B-BFFB-359BEED2AC5E}"/>
              </a:ext>
            </a:extLst>
          </p:cNvPr>
          <p:cNvCxnSpPr/>
          <p:nvPr/>
        </p:nvCxnSpPr>
        <p:spPr>
          <a:xfrm>
            <a:off x="7842569" y="3596757"/>
            <a:ext cx="3845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4CCA3A11-A630-0C47-BD7E-0F248AACB3C2}"/>
              </a:ext>
            </a:extLst>
          </p:cNvPr>
          <p:cNvSpPr txBox="1"/>
          <p:nvPr/>
        </p:nvSpPr>
        <p:spPr>
          <a:xfrm>
            <a:off x="5220182" y="5753759"/>
            <a:ext cx="618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fleurs </a:t>
            </a:r>
            <a:r>
              <a:rPr lang="fr-FR" dirty="0" err="1"/>
              <a:t>pistillées</a:t>
            </a:r>
            <a:r>
              <a:rPr lang="fr-FR" dirty="0"/>
              <a:t> contiennent 2 ou 3 carpelles indéhiscents contenant chacun 1 graine –    (fruit =  akène)</a:t>
            </a:r>
          </a:p>
        </p:txBody>
      </p:sp>
    </p:spTree>
    <p:extLst>
      <p:ext uri="{BB962C8B-B14F-4D97-AF65-F5344CB8AC3E}">
        <p14:creationId xmlns:p14="http://schemas.microsoft.com/office/powerpoint/2010/main" val="242028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15B8C-162B-9543-86F3-E24A0D18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798542D-DCE1-A548-AEDA-0CCA0AA0D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4487" y="-1"/>
            <a:ext cx="5521608" cy="6724891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BD1461-D3F1-1644-97EC-22CE4FD7248E}"/>
              </a:ext>
            </a:extLst>
          </p:cNvPr>
          <p:cNvSpPr txBox="1"/>
          <p:nvPr/>
        </p:nvSpPr>
        <p:spPr>
          <a:xfrm>
            <a:off x="950495" y="504686"/>
            <a:ext cx="9573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Poterium</a:t>
            </a:r>
            <a:endParaRPr lang="fr-FR" sz="2800" b="1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4ABA3A-0344-564E-8C64-7FA3F8C003BA}"/>
              </a:ext>
            </a:extLst>
          </p:cNvPr>
          <p:cNvSpPr txBox="1"/>
          <p:nvPr/>
        </p:nvSpPr>
        <p:spPr>
          <a:xfrm>
            <a:off x="9039828" y="523219"/>
            <a:ext cx="19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P. </a:t>
            </a:r>
            <a:r>
              <a:rPr lang="fr-FR" sz="1400" i="1" dirty="0" err="1"/>
              <a:t>verrucosum</a:t>
            </a:r>
            <a:endParaRPr lang="fr-FR" sz="1400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8DF8CB4-A793-B241-B004-4C087029EDFE}"/>
              </a:ext>
            </a:extLst>
          </p:cNvPr>
          <p:cNvSpPr txBox="1"/>
          <p:nvPr/>
        </p:nvSpPr>
        <p:spPr>
          <a:xfrm>
            <a:off x="335666" y="1886673"/>
            <a:ext cx="511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composées pennées avec foliole terminale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C56505-F1B0-1241-A2F4-A22237022A2F}"/>
              </a:ext>
            </a:extLst>
          </p:cNvPr>
          <p:cNvSpPr txBox="1"/>
          <p:nvPr/>
        </p:nvSpPr>
        <p:spPr>
          <a:xfrm>
            <a:off x="335666" y="2451990"/>
            <a:ext cx="651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</a:t>
            </a:r>
            <a:r>
              <a:rPr lang="fr-FR" b="1" dirty="0"/>
              <a:t>épigynes</a:t>
            </a:r>
            <a:r>
              <a:rPr lang="fr-FR" dirty="0"/>
              <a:t> en tête ovoïde, les supérieures femelles, les inférieures mâles ou hermaphrodites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43DBFD-2DA9-3A4D-8536-E0C2EA37F913}"/>
              </a:ext>
            </a:extLst>
          </p:cNvPr>
          <p:cNvSpPr txBox="1"/>
          <p:nvPr/>
        </p:nvSpPr>
        <p:spPr>
          <a:xfrm>
            <a:off x="335666" y="3171463"/>
            <a:ext cx="528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Absence de corolle mais calice à sépales soudés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249DC81-F1AC-C242-A18B-39CA26A67729}"/>
              </a:ext>
            </a:extLst>
          </p:cNvPr>
          <p:cNvSpPr txBox="1"/>
          <p:nvPr/>
        </p:nvSpPr>
        <p:spPr>
          <a:xfrm>
            <a:off x="335666" y="3993266"/>
            <a:ext cx="447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 pendantes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B5B289-38E4-7641-AF01-E9A63809DB13}"/>
              </a:ext>
            </a:extLst>
          </p:cNvPr>
          <p:cNvSpPr txBox="1"/>
          <p:nvPr/>
        </p:nvSpPr>
        <p:spPr>
          <a:xfrm>
            <a:off x="335666" y="4467828"/>
            <a:ext cx="560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Hypanthium</a:t>
            </a:r>
            <a:r>
              <a:rPr lang="fr-FR" dirty="0"/>
              <a:t> fructifère orné de verrues ou de crêtes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0B2792-229B-EA4E-AA04-BFAB3288F0FA}"/>
              </a:ext>
            </a:extLst>
          </p:cNvPr>
          <p:cNvSpPr txBox="1"/>
          <p:nvPr/>
        </p:nvSpPr>
        <p:spPr>
          <a:xfrm>
            <a:off x="335666" y="5104435"/>
            <a:ext cx="584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Gynécée formé de 2 ou 3 carpelles avec stigmate en pinceau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9949FF04-C347-9147-917C-0B328FD614CD}"/>
                  </a:ext>
                </a:extLst>
              </p14:cNvPr>
              <p14:cNvContentPartPr/>
              <p14:nvPr/>
            </p14:nvContentPartPr>
            <p14:xfrm>
              <a:off x="205029" y="-1613621"/>
              <a:ext cx="360" cy="36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9949FF04-C347-9147-917C-0B328FD614C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29" y="-172126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CABBC366-FFDD-844E-B8B6-29AB7B3506CB}"/>
                  </a:ext>
                </a:extLst>
              </p14:cNvPr>
              <p14:cNvContentPartPr/>
              <p14:nvPr/>
            </p14:nvContentPartPr>
            <p14:xfrm>
              <a:off x="3260709" y="2167099"/>
              <a:ext cx="360" cy="3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CABBC366-FFDD-844E-B8B6-29AB7B3506C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6709" y="2059099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7A13A5D0-F7D0-0B4F-AA57-E28B05105675}"/>
              </a:ext>
            </a:extLst>
          </p:cNvPr>
          <p:cNvSpPr txBox="1"/>
          <p:nvPr/>
        </p:nvSpPr>
        <p:spPr>
          <a:xfrm>
            <a:off x="468351" y="585439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: akène</a:t>
            </a:r>
          </a:p>
        </p:txBody>
      </p:sp>
    </p:spTree>
    <p:extLst>
      <p:ext uri="{BB962C8B-B14F-4D97-AF65-F5344CB8AC3E}">
        <p14:creationId xmlns:p14="http://schemas.microsoft.com/office/powerpoint/2010/main" val="249163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6EA30-3E3F-2043-8298-952FF149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24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Les </a:t>
            </a:r>
            <a:r>
              <a:rPr lang="fr-FR" sz="2800" b="1" dirty="0" err="1"/>
              <a:t>Rosaceae</a:t>
            </a:r>
            <a:r>
              <a:rPr lang="fr-FR" sz="2800" b="1" dirty="0"/>
              <a:t> dans le monde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09B1EA-5464-1548-A5C7-2BA820CCE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901" y="774954"/>
            <a:ext cx="9490733" cy="5846292"/>
          </a:xfrm>
        </p:spPr>
      </p:pic>
      <p:sp>
        <p:nvSpPr>
          <p:cNvPr id="6" name="Cadre 5">
            <a:extLst>
              <a:ext uri="{FF2B5EF4-FFF2-40B4-BE49-F238E27FC236}">
                <a16:creationId xmlns:a16="http://schemas.microsoft.com/office/drawing/2014/main" id="{0A3A9588-8D99-694C-B84F-AA15D08DE28D}"/>
              </a:ext>
            </a:extLst>
          </p:cNvPr>
          <p:cNvSpPr/>
          <p:nvPr/>
        </p:nvSpPr>
        <p:spPr>
          <a:xfrm>
            <a:off x="9817240" y="1225899"/>
            <a:ext cx="1988736" cy="141681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122 genres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5000 espèces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0133AC-DBC8-9D4F-A446-616AE0F21E82}"/>
              </a:ext>
            </a:extLst>
          </p:cNvPr>
          <p:cNvSpPr txBox="1"/>
          <p:nvPr/>
        </p:nvSpPr>
        <p:spPr>
          <a:xfrm>
            <a:off x="0" y="6539568"/>
            <a:ext cx="11237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Famille importante par le nombre des espèces et par la diversité végétale et florale de ses représentants</a:t>
            </a: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AAB59E4F-2453-2146-A26A-83E5748FC129}"/>
              </a:ext>
            </a:extLst>
          </p:cNvPr>
          <p:cNvSpPr/>
          <p:nvPr/>
        </p:nvSpPr>
        <p:spPr>
          <a:xfrm>
            <a:off x="10033348" y="3934854"/>
            <a:ext cx="1772628" cy="108808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En France : 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30  genres</a:t>
            </a: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220 espèces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67FC0D-DB72-2C42-82DD-F695054EBE46}"/>
              </a:ext>
            </a:extLst>
          </p:cNvPr>
          <p:cNvSpPr txBox="1"/>
          <p:nvPr/>
        </p:nvSpPr>
        <p:spPr>
          <a:xfrm>
            <a:off x="3430872" y="5759880"/>
            <a:ext cx="8160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Famille universelle mais qui atteint son développement maximal dans la zone tempérée de l’hémisphère nord</a:t>
            </a:r>
          </a:p>
        </p:txBody>
      </p:sp>
    </p:spTree>
    <p:extLst>
      <p:ext uri="{BB962C8B-B14F-4D97-AF65-F5344CB8AC3E}">
        <p14:creationId xmlns:p14="http://schemas.microsoft.com/office/powerpoint/2010/main" val="431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36FAFC-97F3-6A48-8F5A-D9E9E25E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183B34-63AD-5C48-ADAC-30E29973F207}"/>
              </a:ext>
            </a:extLst>
          </p:cNvPr>
          <p:cNvSpPr txBox="1"/>
          <p:nvPr/>
        </p:nvSpPr>
        <p:spPr>
          <a:xfrm>
            <a:off x="760164" y="230188"/>
            <a:ext cx="456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2 – Genre  </a:t>
            </a:r>
            <a:r>
              <a:rPr lang="fr-FR" sz="2400" b="1" i="1" dirty="0" err="1">
                <a:solidFill>
                  <a:srgbClr val="FF0000"/>
                </a:solidFill>
              </a:rPr>
              <a:t>Sanguisorba</a:t>
            </a:r>
            <a:r>
              <a:rPr lang="fr-FR" sz="2400" b="1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C61E47-26F3-C24A-AFE9-EC1426731DD2}"/>
              </a:ext>
            </a:extLst>
          </p:cNvPr>
          <p:cNvSpPr txBox="1"/>
          <p:nvPr/>
        </p:nvSpPr>
        <p:spPr>
          <a:xfrm>
            <a:off x="11237205" y="230188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41901FE-D2BC-C24B-BCDF-77E6325D6030}"/>
              </a:ext>
            </a:extLst>
          </p:cNvPr>
          <p:cNvSpPr txBox="1"/>
          <p:nvPr/>
        </p:nvSpPr>
        <p:spPr>
          <a:xfrm>
            <a:off x="217123" y="1825625"/>
            <a:ext cx="78045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composées imparipennées à 7 – 15 folioles, oblongues </a:t>
            </a:r>
          </a:p>
          <a:p>
            <a:r>
              <a:rPr lang="fr-FR" dirty="0"/>
              <a:t>et dentées, glaucescentes en dessous</a:t>
            </a:r>
          </a:p>
          <a:p>
            <a:endParaRPr lang="fr-FR" dirty="0"/>
          </a:p>
          <a:p>
            <a:r>
              <a:rPr lang="fr-FR" dirty="0"/>
              <a:t>Stipules foliacées et dentées</a:t>
            </a:r>
          </a:p>
          <a:p>
            <a:endParaRPr lang="fr-FR" dirty="0"/>
          </a:p>
          <a:p>
            <a:r>
              <a:rPr lang="fr-FR" dirty="0"/>
              <a:t>Calice (</a:t>
            </a:r>
            <a:r>
              <a:rPr lang="fr-FR" b="1" dirty="0"/>
              <a:t>sans calicule</a:t>
            </a:r>
            <a:r>
              <a:rPr lang="fr-FR" dirty="0"/>
              <a:t>) rouge sombre</a:t>
            </a:r>
          </a:p>
          <a:p>
            <a:endParaRPr lang="fr-FR" dirty="0"/>
          </a:p>
          <a:p>
            <a:r>
              <a:rPr lang="fr-FR" dirty="0"/>
              <a:t>Pas de corolle</a:t>
            </a:r>
          </a:p>
          <a:p>
            <a:endParaRPr lang="fr-FR" dirty="0"/>
          </a:p>
          <a:p>
            <a:r>
              <a:rPr lang="fr-FR" dirty="0"/>
              <a:t>Fleurs pourpre foncé, </a:t>
            </a:r>
            <a:r>
              <a:rPr lang="fr-FR" b="1" dirty="0"/>
              <a:t>épigynes</a:t>
            </a:r>
            <a:r>
              <a:rPr lang="fr-FR" dirty="0"/>
              <a:t>,  toutes hermaphrodites à </a:t>
            </a:r>
          </a:p>
          <a:p>
            <a:r>
              <a:rPr lang="fr-FR" dirty="0"/>
              <a:t>4 étamines &lt; sépales</a:t>
            </a:r>
          </a:p>
          <a:p>
            <a:r>
              <a:rPr lang="fr-FR" dirty="0"/>
              <a:t>en tête terminale ovoïde ou oblongue</a:t>
            </a:r>
          </a:p>
          <a:p>
            <a:endParaRPr lang="fr-FR" dirty="0"/>
          </a:p>
          <a:p>
            <a:r>
              <a:rPr lang="fr-FR" dirty="0"/>
              <a:t>Gynécée réduit à un ou deux carpelles</a:t>
            </a:r>
          </a:p>
          <a:p>
            <a:endParaRPr lang="fr-FR" dirty="0"/>
          </a:p>
          <a:p>
            <a:r>
              <a:rPr lang="fr-FR" dirty="0"/>
              <a:t>Stigmate entier ou denté</a:t>
            </a:r>
          </a:p>
          <a:p>
            <a:r>
              <a:rPr lang="fr-FR" dirty="0"/>
              <a:t>,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07EB25-7EB7-3548-B654-A84E57E230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578" y="0"/>
            <a:ext cx="3704422" cy="44453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1F043C-1753-A446-8ACB-9B0B17E55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156" y="1511375"/>
            <a:ext cx="2962299" cy="24548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3113740-DFB2-4544-A0B1-BBC8F7609C4C}"/>
              </a:ext>
            </a:extLst>
          </p:cNvPr>
          <p:cNvSpPr txBox="1"/>
          <p:nvPr/>
        </p:nvSpPr>
        <p:spPr>
          <a:xfrm>
            <a:off x="407624" y="587523"/>
            <a:ext cx="674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très  proche du genre </a:t>
            </a:r>
            <a:r>
              <a:rPr lang="fr-FR" i="1" dirty="0" err="1"/>
              <a:t>Poterium</a:t>
            </a:r>
            <a:r>
              <a:rPr lang="fr-FR" i="1" dirty="0"/>
              <a:t> – </a:t>
            </a:r>
            <a:r>
              <a:rPr lang="fr-FR" b="1" dirty="0">
                <a:solidFill>
                  <a:schemeClr val="accent1"/>
                </a:solidFill>
              </a:rPr>
              <a:t>une seule espèce en France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F40BB4-77C3-EA40-8161-57F5A2355BF9}"/>
              </a:ext>
            </a:extLst>
          </p:cNvPr>
          <p:cNvSpPr txBox="1"/>
          <p:nvPr/>
        </p:nvSpPr>
        <p:spPr>
          <a:xfrm>
            <a:off x="217123" y="1082883"/>
            <a:ext cx="685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 herbacée glabre, des prairies hygrophiles, des </a:t>
            </a:r>
            <a:r>
              <a:rPr lang="fr-FR" dirty="0" err="1"/>
              <a:t>mégaphorbiaies</a:t>
            </a:r>
            <a:endParaRPr lang="fr-F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385340A-25B9-AC45-B09D-ED0523AF4C52}"/>
                  </a:ext>
                </a:extLst>
              </p14:cNvPr>
              <p14:cNvContentPartPr/>
              <p14:nvPr/>
            </p14:nvContentPartPr>
            <p14:xfrm>
              <a:off x="1654749" y="5856379"/>
              <a:ext cx="360" cy="3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385340A-25B9-AC45-B09D-ED0523AF4C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0749" y="574837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30F160BA-B4A2-604C-B176-5E7A05121226}"/>
                  </a:ext>
                </a:extLst>
              </p14:cNvPr>
              <p14:cNvContentPartPr/>
              <p14:nvPr/>
            </p14:nvContentPartPr>
            <p14:xfrm>
              <a:off x="1611189" y="5854219"/>
              <a:ext cx="360" cy="36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30F160BA-B4A2-604C-B176-5E7A051212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7189" y="57462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976D028E-7E61-0847-B87E-3EB67F17AB1D}"/>
                  </a:ext>
                </a:extLst>
              </p14:cNvPr>
              <p14:cNvContentPartPr/>
              <p14:nvPr/>
            </p14:nvContentPartPr>
            <p14:xfrm>
              <a:off x="3175029" y="5722459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976D028E-7E61-0847-B87E-3EB67F17AB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1029" y="56148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36C9BB06-D5D1-6F44-AB8A-ED480E92A8C5}"/>
                  </a:ext>
                </a:extLst>
              </p14:cNvPr>
              <p14:cNvContentPartPr/>
              <p14:nvPr/>
            </p14:nvContentPartPr>
            <p14:xfrm>
              <a:off x="1629" y="-1656101"/>
              <a:ext cx="360" cy="36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36C9BB06-D5D1-6F44-AB8A-ED480E92A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52371" y="-176410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42714B41-9A47-EE4F-9B35-290890AAA779}"/>
                  </a:ext>
                </a:extLst>
              </p14:cNvPr>
              <p14:cNvContentPartPr/>
              <p14:nvPr/>
            </p14:nvContentPartPr>
            <p14:xfrm>
              <a:off x="7322229" y="4517179"/>
              <a:ext cx="420480" cy="327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42714B41-9A47-EE4F-9B35-290890AAA77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68229" y="4409539"/>
                <a:ext cx="5281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B50646DD-A375-2340-A73F-1969CD2D1BBE}"/>
                  </a:ext>
                </a:extLst>
              </p14:cNvPr>
              <p14:cNvContentPartPr/>
              <p14:nvPr/>
            </p14:nvContentPartPr>
            <p14:xfrm>
              <a:off x="9549909" y="5541379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B50646DD-A375-2340-A73F-1969CD2D1B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96269" y="543373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7B779348-1EA9-8346-95EA-A8F7CFEDC46D}"/>
                  </a:ext>
                </a:extLst>
              </p14:cNvPr>
              <p14:cNvContentPartPr/>
              <p14:nvPr/>
            </p14:nvContentPartPr>
            <p14:xfrm>
              <a:off x="10610829" y="4998859"/>
              <a:ext cx="360" cy="3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7B779348-1EA9-8346-95EA-A8F7CFEDC46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56829" y="48912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E6DFCC61-025F-4F46-9A09-E398E6F786C3}"/>
                  </a:ext>
                </a:extLst>
              </p14:cNvPr>
              <p14:cNvContentPartPr/>
              <p14:nvPr/>
            </p14:nvContentPartPr>
            <p14:xfrm>
              <a:off x="10564029" y="4961059"/>
              <a:ext cx="360" cy="36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E6DFCC61-025F-4F46-9A09-E398E6F786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10389" y="4853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8B0F7461-3BC5-6B45-898B-720193577578}"/>
                  </a:ext>
                </a:extLst>
              </p14:cNvPr>
              <p14:cNvContentPartPr/>
              <p14:nvPr/>
            </p14:nvContentPartPr>
            <p14:xfrm>
              <a:off x="10564029" y="4961059"/>
              <a:ext cx="360" cy="3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8B0F7461-3BC5-6B45-898B-72019357757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10389" y="485341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B18BD9A8-AB2D-0D4F-B99E-D1E2DCC699BE}"/>
                  </a:ext>
                </a:extLst>
              </p14:cNvPr>
              <p14:cNvContentPartPr/>
              <p14:nvPr/>
            </p14:nvContentPartPr>
            <p14:xfrm>
              <a:off x="10442709" y="4246099"/>
              <a:ext cx="360" cy="36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B18BD9A8-AB2D-0D4F-B99E-D1E2DCC699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88709" y="413845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Encre 21">
                <a:extLst>
                  <a:ext uri="{FF2B5EF4-FFF2-40B4-BE49-F238E27FC236}">
                    <a16:creationId xmlns:a16="http://schemas.microsoft.com/office/drawing/2014/main" id="{BDA6BCC9-E800-0345-A388-85B4879ED097}"/>
                  </a:ext>
                </a:extLst>
              </p14:cNvPr>
              <p14:cNvContentPartPr/>
              <p14:nvPr/>
            </p14:nvContentPartPr>
            <p14:xfrm>
              <a:off x="289989" y="-1802621"/>
              <a:ext cx="360" cy="360"/>
            </p14:xfrm>
          </p:contentPart>
        </mc:Choice>
        <mc:Fallback xmlns="">
          <p:pic>
            <p:nvPicPr>
              <p:cNvPr id="22" name="Encre 21">
                <a:extLst>
                  <a:ext uri="{FF2B5EF4-FFF2-40B4-BE49-F238E27FC236}">
                    <a16:creationId xmlns:a16="http://schemas.microsoft.com/office/drawing/2014/main" id="{BDA6BCC9-E800-0345-A388-85B4879ED0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5989" y="-191026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16C901B3-2541-1545-8719-B0EBD4DC1C95}"/>
                  </a:ext>
                </a:extLst>
              </p14:cNvPr>
              <p14:cNvContentPartPr/>
              <p14:nvPr/>
            </p14:nvContentPartPr>
            <p14:xfrm>
              <a:off x="485109" y="-1959941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16C901B3-2541-1545-8719-B0EBD4DC1C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469" y="-206758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BB04414E-54A5-024A-9DF9-0812664D1F2A}"/>
                  </a:ext>
                </a:extLst>
              </p14:cNvPr>
              <p14:cNvContentPartPr/>
              <p14:nvPr/>
            </p14:nvContentPartPr>
            <p14:xfrm>
              <a:off x="1541349" y="6111979"/>
              <a:ext cx="4320" cy="21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BB04414E-54A5-024A-9DF9-0812664D1F2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23709" y="6004339"/>
                <a:ext cx="39960" cy="21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e 27">
            <a:extLst>
              <a:ext uri="{FF2B5EF4-FFF2-40B4-BE49-F238E27FC236}">
                <a16:creationId xmlns:a16="http://schemas.microsoft.com/office/drawing/2014/main" id="{86348B14-4152-3C40-9F8B-BBDDC231E0A0}"/>
              </a:ext>
            </a:extLst>
          </p:cNvPr>
          <p:cNvGrpSpPr/>
          <p:nvPr/>
        </p:nvGrpSpPr>
        <p:grpSpPr>
          <a:xfrm>
            <a:off x="9235269" y="4862059"/>
            <a:ext cx="360" cy="360"/>
            <a:chOff x="9235269" y="4862059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F44050FE-8E2B-0743-B306-672DE5F1FA47}"/>
                    </a:ext>
                  </a:extLst>
                </p14:cNvPr>
                <p14:cNvContentPartPr/>
                <p14:nvPr/>
              </p14:nvContentPartPr>
              <p14:xfrm>
                <a:off x="9235269" y="4862059"/>
                <a:ext cx="360" cy="36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F44050FE-8E2B-0743-B306-672DE5F1FA4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17269" y="475441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8BAD07F8-DAB4-A043-A35E-F4DDFAD66E8E}"/>
                    </a:ext>
                  </a:extLst>
                </p14:cNvPr>
                <p14:cNvContentPartPr/>
                <p14:nvPr/>
              </p14:nvContentPartPr>
              <p14:xfrm>
                <a:off x="9235269" y="4862059"/>
                <a:ext cx="360" cy="36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8BAD07F8-DAB4-A043-A35E-F4DDFAD66E8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17269" y="475441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CF77A9E3-6E3E-9A4E-9218-0276ED8A3F10}"/>
                    </a:ext>
                  </a:extLst>
                </p14:cNvPr>
                <p14:cNvContentPartPr/>
                <p14:nvPr/>
              </p14:nvContentPartPr>
              <p14:xfrm>
                <a:off x="9235269" y="4862059"/>
                <a:ext cx="360" cy="36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CF77A9E3-6E3E-9A4E-9218-0276ED8A3F1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217269" y="475441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F837D8AC-187D-5E4F-A16B-666AF81CE63B}"/>
                  </a:ext>
                </a:extLst>
              </p14:cNvPr>
              <p14:cNvContentPartPr/>
              <p14:nvPr/>
            </p14:nvContentPartPr>
            <p14:xfrm>
              <a:off x="9490869" y="4536979"/>
              <a:ext cx="360" cy="36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F837D8AC-187D-5E4F-A16B-666AF81CE63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472869" y="4428979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Image 29">
            <a:extLst>
              <a:ext uri="{FF2B5EF4-FFF2-40B4-BE49-F238E27FC236}">
                <a16:creationId xmlns:a16="http://schemas.microsoft.com/office/drawing/2014/main" id="{75BDFBCC-CBB9-4F4F-B5D2-FD94B00F12F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422" y="3966238"/>
            <a:ext cx="2352422" cy="3292846"/>
          </a:xfrm>
          <a:prstGeom prst="rect">
            <a:avLst/>
          </a:prstGeom>
        </p:spPr>
      </p:pic>
      <p:sp>
        <p:nvSpPr>
          <p:cNvPr id="3" name="Cadre 2">
            <a:extLst>
              <a:ext uri="{FF2B5EF4-FFF2-40B4-BE49-F238E27FC236}">
                <a16:creationId xmlns:a16="http://schemas.microsoft.com/office/drawing/2014/main" id="{CF056983-2FC0-A64D-B682-D3439205FDF2}"/>
              </a:ext>
            </a:extLst>
          </p:cNvPr>
          <p:cNvSpPr/>
          <p:nvPr/>
        </p:nvSpPr>
        <p:spPr>
          <a:xfrm>
            <a:off x="9052160" y="4675494"/>
            <a:ext cx="3117338" cy="174329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Du latin   </a:t>
            </a:r>
            <a:r>
              <a:rPr lang="fr-FR" dirty="0" err="1">
                <a:solidFill>
                  <a:schemeClr val="tx1"/>
                </a:solidFill>
              </a:rPr>
              <a:t>sanguis</a:t>
            </a:r>
            <a:r>
              <a:rPr lang="fr-FR" dirty="0">
                <a:solidFill>
                  <a:schemeClr val="tx1"/>
                </a:solidFill>
              </a:rPr>
              <a:t> = sang </a:t>
            </a:r>
            <a:r>
              <a:rPr lang="fr-FR" dirty="0" err="1">
                <a:solidFill>
                  <a:schemeClr val="tx1"/>
                </a:solidFill>
              </a:rPr>
              <a:t>sorbere</a:t>
            </a:r>
            <a:r>
              <a:rPr lang="fr-FR" dirty="0">
                <a:solidFill>
                  <a:schemeClr val="tx1"/>
                </a:solidFill>
              </a:rPr>
              <a:t> = absorber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Plante qui arrête l’hémorragie</a:t>
            </a:r>
          </a:p>
        </p:txBody>
      </p:sp>
    </p:spTree>
    <p:extLst>
      <p:ext uri="{BB962C8B-B14F-4D97-AF65-F5344CB8AC3E}">
        <p14:creationId xmlns:p14="http://schemas.microsoft.com/office/powerpoint/2010/main" val="19860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BE7242-06C2-EA48-971A-8471D4B4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Distinguer le genre : </a:t>
            </a:r>
            <a:r>
              <a:rPr lang="fr-FR" sz="2800" b="1" i="1" dirty="0" err="1"/>
              <a:t>Sanguisorba</a:t>
            </a:r>
            <a:r>
              <a:rPr lang="fr-FR" sz="2800" b="1" i="1" dirty="0"/>
              <a:t> </a:t>
            </a:r>
            <a:r>
              <a:rPr lang="fr-FR" sz="2800" b="1" dirty="0"/>
              <a:t>du genre</a:t>
            </a:r>
            <a:br>
              <a:rPr lang="fr-FR" sz="2800" b="1" i="1" dirty="0"/>
            </a:br>
            <a:r>
              <a:rPr lang="fr-FR" sz="2800" b="1" i="1" dirty="0" err="1"/>
              <a:t>Poterium</a:t>
            </a:r>
            <a:endParaRPr lang="fr-FR" sz="2800" b="1" i="1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8306ACF-988A-BA43-B670-3600ACAA5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84677" y="1255988"/>
            <a:ext cx="6863309" cy="435133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15B065-9054-3A4A-9387-14C29AC8124E}"/>
              </a:ext>
            </a:extLst>
          </p:cNvPr>
          <p:cNvSpPr txBox="1"/>
          <p:nvPr/>
        </p:nvSpPr>
        <p:spPr>
          <a:xfrm>
            <a:off x="647741" y="2436222"/>
            <a:ext cx="654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Fleurs épigynes </a:t>
            </a:r>
            <a:r>
              <a:rPr lang="fr-FR" dirty="0"/>
              <a:t>dans les 2 genres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9ABEDDA-A6B3-5D41-8F4A-295F3827E120}"/>
              </a:ext>
            </a:extLst>
          </p:cNvPr>
          <p:cNvSpPr txBox="1"/>
          <p:nvPr/>
        </p:nvSpPr>
        <p:spPr>
          <a:xfrm>
            <a:off x="647741" y="361721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Chez </a:t>
            </a:r>
            <a:r>
              <a:rPr lang="fr-FR" i="1" dirty="0" err="1"/>
              <a:t>Sanguisorba</a:t>
            </a:r>
            <a:r>
              <a:rPr lang="fr-FR" dirty="0"/>
              <a:t> toutes les fleurs hermaphrodites avec seulement 4 étamines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B9F51B-8143-2342-9D08-A12C92111856}"/>
              </a:ext>
            </a:extLst>
          </p:cNvPr>
          <p:cNvSpPr txBox="1"/>
          <p:nvPr/>
        </p:nvSpPr>
        <p:spPr>
          <a:xfrm>
            <a:off x="647741" y="4408435"/>
            <a:ext cx="688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Chez </a:t>
            </a:r>
            <a:r>
              <a:rPr lang="fr-FR" dirty="0" err="1"/>
              <a:t>Po</a:t>
            </a:r>
            <a:r>
              <a:rPr lang="fr-FR" i="1" dirty="0" err="1"/>
              <a:t>terium</a:t>
            </a:r>
            <a:r>
              <a:rPr lang="fr-FR" i="1" dirty="0"/>
              <a:t>, </a:t>
            </a:r>
            <a:r>
              <a:rPr lang="fr-FR" dirty="0"/>
              <a:t>des fleurs femelles + des fleurs mâles et aussi des fleurs hermaphrodites – des étamines nombreuses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5FE228F-708B-E14D-8CDB-6C86F8ED86BB}"/>
              </a:ext>
            </a:extLst>
          </p:cNvPr>
          <p:cNvSpPr txBox="1"/>
          <p:nvPr/>
        </p:nvSpPr>
        <p:spPr>
          <a:xfrm>
            <a:off x="647741" y="5595482"/>
            <a:ext cx="566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 niveau du stigmate , il  est entier ou denté pour </a:t>
            </a:r>
            <a:r>
              <a:rPr lang="fr-FR" i="1" dirty="0" err="1"/>
              <a:t>Sanguisorba</a:t>
            </a:r>
            <a:r>
              <a:rPr lang="fr-FR" dirty="0"/>
              <a:t> mais </a:t>
            </a:r>
            <a:r>
              <a:rPr lang="fr-FR" dirty="0" err="1"/>
              <a:t>fimbrié</a:t>
            </a:r>
            <a:r>
              <a:rPr lang="fr-FR" dirty="0"/>
              <a:t> ( en pinceau) pour </a:t>
            </a:r>
            <a:r>
              <a:rPr lang="fr-FR" i="1" dirty="0" err="1"/>
              <a:t>Poterium</a:t>
            </a:r>
            <a:endParaRPr lang="fr-FR" i="1" dirty="0"/>
          </a:p>
        </p:txBody>
      </p:sp>
      <p:sp useBgFill="1">
        <p:nvSpPr>
          <p:cNvPr id="14" name="ZoneTexte 13">
            <a:extLst>
              <a:ext uri="{FF2B5EF4-FFF2-40B4-BE49-F238E27FC236}">
                <a16:creationId xmlns:a16="http://schemas.microsoft.com/office/drawing/2014/main" id="{A248B8BF-A617-0F46-AF1B-B3B9D459A574}"/>
              </a:ext>
            </a:extLst>
          </p:cNvPr>
          <p:cNvSpPr txBox="1"/>
          <p:nvPr/>
        </p:nvSpPr>
        <p:spPr>
          <a:xfrm>
            <a:off x="647741" y="1622279"/>
            <a:ext cx="628850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dirty="0"/>
              <a:t>Feuilles inférieures à 3-7 paires de folioles : </a:t>
            </a:r>
            <a:r>
              <a:rPr lang="fr-FR" i="1" dirty="0" err="1"/>
              <a:t>Sanguisorba</a:t>
            </a:r>
            <a:endParaRPr lang="fr-FR" i="1" dirty="0"/>
          </a:p>
          <a:p>
            <a:r>
              <a:rPr lang="fr-FR" dirty="0"/>
              <a:t>                                  à  4-12 paires de folioles : </a:t>
            </a:r>
            <a:r>
              <a:rPr lang="fr-FR" i="1" dirty="0" err="1"/>
              <a:t>Poterium</a:t>
            </a:r>
            <a:endParaRPr lang="fr-FR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797595-6E2B-CE49-86FD-0F54853262F1}"/>
              </a:ext>
            </a:extLst>
          </p:cNvPr>
          <p:cNvSpPr txBox="1"/>
          <p:nvPr/>
        </p:nvSpPr>
        <p:spPr>
          <a:xfrm>
            <a:off x="647741" y="3014144"/>
            <a:ext cx="477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Absence de calicule </a:t>
            </a:r>
            <a:r>
              <a:rPr lang="fr-FR" dirty="0"/>
              <a:t>dans les 2 genres</a:t>
            </a:r>
          </a:p>
        </p:txBody>
      </p:sp>
    </p:spTree>
    <p:extLst>
      <p:ext uri="{BB962C8B-B14F-4D97-AF65-F5344CB8AC3E}">
        <p14:creationId xmlns:p14="http://schemas.microsoft.com/office/powerpoint/2010/main" val="363800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61760-9D30-6943-924F-065A53A5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-439639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3 - Le  genre </a:t>
            </a:r>
            <a:r>
              <a:rPr lang="fr-FR" sz="2400" b="1" i="1" dirty="0" err="1">
                <a:solidFill>
                  <a:srgbClr val="FF0000"/>
                </a:solidFill>
              </a:rPr>
              <a:t>Aphanes</a:t>
            </a:r>
            <a:r>
              <a:rPr lang="fr-FR" sz="24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F3E5A08-22D1-B940-9425-6E72B45D0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120" y="68183"/>
            <a:ext cx="6504242" cy="435133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AC46EB2-B2E4-2445-B212-4ADB24BA91E3}"/>
              </a:ext>
            </a:extLst>
          </p:cNvPr>
          <p:cNvSpPr txBox="1"/>
          <p:nvPr/>
        </p:nvSpPr>
        <p:spPr>
          <a:xfrm>
            <a:off x="9768840" y="3596640"/>
            <a:ext cx="2103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(A. </a:t>
            </a:r>
            <a:r>
              <a:rPr lang="fr-FR" sz="1400" i="1" dirty="0" err="1">
                <a:solidFill>
                  <a:schemeClr val="bg1"/>
                </a:solidFill>
              </a:rPr>
              <a:t>arvensis</a:t>
            </a:r>
            <a:r>
              <a:rPr lang="fr-FR" sz="1400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9FF216-0C04-7544-B5CF-5FD471C4BD33}"/>
              </a:ext>
            </a:extLst>
          </p:cNvPr>
          <p:cNvSpPr txBox="1"/>
          <p:nvPr/>
        </p:nvSpPr>
        <p:spPr>
          <a:xfrm>
            <a:off x="304800" y="1386840"/>
            <a:ext cx="4421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herbacée annuelle : champs de céréales, prés secs, vieux murs…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3595C4-B09D-394E-8C93-5008CEE1E389}"/>
              </a:ext>
            </a:extLst>
          </p:cNvPr>
          <p:cNvSpPr txBox="1"/>
          <p:nvPr/>
        </p:nvSpPr>
        <p:spPr>
          <a:xfrm>
            <a:off x="325174" y="2114034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Tiges velues + ou – couchées à la base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D416D3A-9E6E-7D40-96AA-43C8ECFB83FF}"/>
              </a:ext>
            </a:extLst>
          </p:cNvPr>
          <p:cNvGrpSpPr/>
          <p:nvPr/>
        </p:nvGrpSpPr>
        <p:grpSpPr>
          <a:xfrm>
            <a:off x="304800" y="0"/>
            <a:ext cx="11903985" cy="6738620"/>
            <a:chOff x="288015" y="51197"/>
            <a:chExt cx="11903985" cy="673862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8F38F02-9FF5-794E-A220-F2600DC43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5280" y="51197"/>
              <a:ext cx="5588000" cy="45974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39C6DB05-61FA-1944-B89A-30D5B014F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1943" y="2507377"/>
              <a:ext cx="3210057" cy="42824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1B7A743-E856-0E4D-B151-44EDF0D1F359}"/>
                </a:ext>
              </a:extLst>
            </p:cNvPr>
            <p:cNvSpPr txBox="1"/>
            <p:nvPr/>
          </p:nvSpPr>
          <p:spPr>
            <a:xfrm>
              <a:off x="288015" y="2751730"/>
              <a:ext cx="3619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Feuilles </a:t>
              </a:r>
              <a:r>
                <a:rPr lang="fr-FR" b="1" dirty="0"/>
                <a:t>en éventail</a:t>
              </a:r>
              <a:r>
                <a:rPr lang="fr-FR" dirty="0"/>
                <a:t>, velues, limbe en coin à la base, à 3 lobes</a:t>
              </a:r>
            </a:p>
            <a:p>
              <a:r>
                <a:rPr lang="fr-FR" dirty="0"/>
                <a:t> profondément incisés- 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1005F34-1D58-8E4A-A79E-6DD89DB34815}"/>
              </a:ext>
            </a:extLst>
          </p:cNvPr>
          <p:cNvSpPr txBox="1"/>
          <p:nvPr/>
        </p:nvSpPr>
        <p:spPr>
          <a:xfrm>
            <a:off x="274320" y="3674070"/>
            <a:ext cx="4107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Stipules </a:t>
            </a:r>
            <a:r>
              <a:rPr lang="fr-FR" b="1" dirty="0" err="1"/>
              <a:t>connées</a:t>
            </a:r>
            <a:r>
              <a:rPr lang="fr-FR" b="1" dirty="0"/>
              <a:t> </a:t>
            </a:r>
            <a:r>
              <a:rPr lang="fr-FR" dirty="0"/>
              <a:t>formant à la base de la feuille une gaine élargie dans laquelle se trouve l’inflorescence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842099-DCA6-A446-B7C4-F4F5AE03D86C}"/>
              </a:ext>
            </a:extLst>
          </p:cNvPr>
          <p:cNvSpPr txBox="1"/>
          <p:nvPr/>
        </p:nvSpPr>
        <p:spPr>
          <a:xfrm>
            <a:off x="335280" y="5232241"/>
            <a:ext cx="457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Préfère les sols siliceux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FA689D-42BE-D541-903C-6523B027F3EA}"/>
              </a:ext>
            </a:extLst>
          </p:cNvPr>
          <p:cNvSpPr txBox="1"/>
          <p:nvPr/>
        </p:nvSpPr>
        <p:spPr>
          <a:xfrm>
            <a:off x="4557010" y="5232241"/>
            <a:ext cx="401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 vernaculaire = perce-pierre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B92B72-E3CD-3D40-B8E2-910A55A58C09}"/>
              </a:ext>
            </a:extLst>
          </p:cNvPr>
          <p:cNvSpPr txBox="1"/>
          <p:nvPr/>
        </p:nvSpPr>
        <p:spPr>
          <a:xfrm>
            <a:off x="265113" y="834012"/>
            <a:ext cx="334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 espèces dans la flore française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8D6723-BE05-D741-B6F0-DB1B0B4E73CF}"/>
              </a:ext>
            </a:extLst>
          </p:cNvPr>
          <p:cNvSpPr txBox="1"/>
          <p:nvPr/>
        </p:nvSpPr>
        <p:spPr>
          <a:xfrm>
            <a:off x="149006" y="6219071"/>
            <a:ext cx="457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autrefois inclus dans le genre </a:t>
            </a:r>
            <a:r>
              <a:rPr lang="fr-FR" dirty="0" err="1"/>
              <a:t>A</a:t>
            </a:r>
            <a:r>
              <a:rPr lang="fr-FR" i="1" dirty="0" err="1"/>
              <a:t>lchemill</a:t>
            </a:r>
            <a:r>
              <a:rPr lang="fr-FR" dirty="0" err="1"/>
              <a:t>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4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278E8A-BFB9-FC4E-95EB-DC45066A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-137795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Aphanes</a:t>
            </a:r>
            <a:r>
              <a:rPr lang="fr-FR" sz="2000" b="1" dirty="0"/>
              <a:t> : les fleurs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D2C6AA3-ADA9-A948-8BC5-B5ADF0A93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9" t="3269" r="7694"/>
          <a:stretch/>
        </p:blipFill>
        <p:spPr>
          <a:xfrm>
            <a:off x="5745480" y="0"/>
            <a:ext cx="6446520" cy="435864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9534F86-8624-324F-A447-FBEDD849262B}"/>
              </a:ext>
            </a:extLst>
          </p:cNvPr>
          <p:cNvSpPr txBox="1"/>
          <p:nvPr/>
        </p:nvSpPr>
        <p:spPr>
          <a:xfrm>
            <a:off x="396240" y="1187768"/>
            <a:ext cx="477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fleurs minuscules,  </a:t>
            </a:r>
            <a:r>
              <a:rPr lang="fr-FR" b="1" dirty="0"/>
              <a:t>épigynes</a:t>
            </a:r>
            <a:r>
              <a:rPr lang="fr-FR" dirty="0"/>
              <a:t>,  sont groupées en petits glomérules opposés aux feuilles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68B0D7-5A91-4E4B-91EA-3C0196C02E61}"/>
              </a:ext>
            </a:extLst>
          </p:cNvPr>
          <p:cNvSpPr txBox="1"/>
          <p:nvPr/>
        </p:nvSpPr>
        <p:spPr>
          <a:xfrm>
            <a:off x="518160" y="2770109"/>
            <a:ext cx="429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verdâtres, apétales  mais avec 4 sépales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52E063-BCAD-0F47-B08D-BD3710D40F7B}"/>
              </a:ext>
            </a:extLst>
          </p:cNvPr>
          <p:cNvSpPr txBox="1"/>
          <p:nvPr/>
        </p:nvSpPr>
        <p:spPr>
          <a:xfrm>
            <a:off x="518160" y="4915481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seule étamine / fleur</a:t>
            </a:r>
          </a:p>
        </p:txBody>
      </p:sp>
      <p:sp>
        <p:nvSpPr>
          <p:cNvPr id="9" name="Cadre 8">
            <a:extLst>
              <a:ext uri="{FF2B5EF4-FFF2-40B4-BE49-F238E27FC236}">
                <a16:creationId xmlns:a16="http://schemas.microsoft.com/office/drawing/2014/main" id="{7ACB1E77-B32B-7A45-8F17-261AA5204A79}"/>
              </a:ext>
            </a:extLst>
          </p:cNvPr>
          <p:cNvSpPr/>
          <p:nvPr/>
        </p:nvSpPr>
        <p:spPr>
          <a:xfrm>
            <a:off x="6096000" y="4753183"/>
            <a:ext cx="3093720" cy="183409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r>
              <a:rPr lang="fr-FR" dirty="0">
                <a:solidFill>
                  <a:schemeClr val="tx1"/>
                </a:solidFill>
              </a:rPr>
              <a:t>Plante des champs sablonneux ou argileux, des lieux rocailleux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EC0BFB-56FF-A84F-894F-B0D5C134C49C}"/>
              </a:ext>
            </a:extLst>
          </p:cNvPr>
          <p:cNvSpPr txBox="1"/>
          <p:nvPr/>
        </p:nvSpPr>
        <p:spPr>
          <a:xfrm>
            <a:off x="518160" y="3842795"/>
            <a:ext cx="477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Présence d’un calicule à divisions + étroites et – longues que celles du calice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31C0C2-FA2A-834F-8962-7003610E69AD}"/>
              </a:ext>
            </a:extLst>
          </p:cNvPr>
          <p:cNvSpPr txBox="1"/>
          <p:nvPr/>
        </p:nvSpPr>
        <p:spPr>
          <a:xfrm>
            <a:off x="635620" y="5670232"/>
            <a:ext cx="2031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seul carpelle</a:t>
            </a:r>
          </a:p>
        </p:txBody>
      </p:sp>
    </p:spTree>
    <p:extLst>
      <p:ext uri="{BB962C8B-B14F-4D97-AF65-F5344CB8AC3E}">
        <p14:creationId xmlns:p14="http://schemas.microsoft.com/office/powerpoint/2010/main" val="272234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99FAF7-4210-C148-A4BB-AC957BA8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Aphanes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F6F1C6D-C012-6142-9487-553F41478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547" y="-1"/>
            <a:ext cx="5045611" cy="620829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7C2C7B-9795-2446-AA54-0813888637DF}"/>
              </a:ext>
            </a:extLst>
          </p:cNvPr>
          <p:cNvSpPr txBox="1"/>
          <p:nvPr/>
        </p:nvSpPr>
        <p:spPr>
          <a:xfrm>
            <a:off x="8566484" y="6336632"/>
            <a:ext cx="3112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/>
              <a:t>Aphanes</a:t>
            </a:r>
            <a:r>
              <a:rPr lang="fr-FR" sz="1200" i="1" dirty="0"/>
              <a:t> </a:t>
            </a:r>
            <a:r>
              <a:rPr lang="fr-FR" sz="1200" i="1" dirty="0" err="1"/>
              <a:t>arvensis</a:t>
            </a:r>
            <a:endParaRPr lang="fr-FR" sz="12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60EF32-DE3A-4247-A304-16117C741754}"/>
              </a:ext>
            </a:extLst>
          </p:cNvPr>
          <p:cNvSpPr txBox="1"/>
          <p:nvPr/>
        </p:nvSpPr>
        <p:spPr>
          <a:xfrm>
            <a:off x="838200" y="1690688"/>
            <a:ext cx="5835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Feuilles en éventail </a:t>
            </a:r>
            <a:r>
              <a:rPr lang="fr-FR" dirty="0"/>
              <a:t>à 3 lobes divisés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8CDEBE-89D4-F349-B96C-AB0A07931F6A}"/>
              </a:ext>
            </a:extLst>
          </p:cNvPr>
          <p:cNvSpPr txBox="1"/>
          <p:nvPr/>
        </p:nvSpPr>
        <p:spPr>
          <a:xfrm>
            <a:off x="838200" y="3200917"/>
            <a:ext cx="486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hermaphrodites  </a:t>
            </a:r>
            <a:r>
              <a:rPr lang="fr-FR" b="1" dirty="0"/>
              <a:t>épigyne</a:t>
            </a:r>
            <a:r>
              <a:rPr lang="fr-FR" dirty="0"/>
              <a:t>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08BAB9-3B46-964D-A7E5-462FF6A76990}"/>
              </a:ext>
            </a:extLst>
          </p:cNvPr>
          <p:cNvSpPr txBox="1"/>
          <p:nvPr/>
        </p:nvSpPr>
        <p:spPr>
          <a:xfrm>
            <a:off x="838200" y="4068203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de corolle mais calicule présent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EF833E9-586D-E94F-92FB-CE7B864BFC9C}"/>
              </a:ext>
            </a:extLst>
          </p:cNvPr>
          <p:cNvSpPr txBox="1"/>
          <p:nvPr/>
        </p:nvSpPr>
        <p:spPr>
          <a:xfrm>
            <a:off x="838200" y="4539916"/>
            <a:ext cx="386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4FCCD4F-67E9-C14C-A8E7-5C6A4990B3E2}"/>
              </a:ext>
            </a:extLst>
          </p:cNvPr>
          <p:cNvSpPr txBox="1"/>
          <p:nvPr/>
        </p:nvSpPr>
        <p:spPr>
          <a:xfrm>
            <a:off x="5202454" y="2318084"/>
            <a:ext cx="45719" cy="48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EF03567-06A2-4445-937F-E39916C6A762}"/>
              </a:ext>
            </a:extLst>
          </p:cNvPr>
          <p:cNvSpPr txBox="1"/>
          <p:nvPr/>
        </p:nvSpPr>
        <p:spPr>
          <a:xfrm>
            <a:off x="838200" y="2508653"/>
            <a:ext cx="383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Stipules enfermant + ou – les fleurs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27B7CC5-365C-4141-9671-D20644113DB9}"/>
              </a:ext>
            </a:extLst>
          </p:cNvPr>
          <p:cNvSpPr txBox="1"/>
          <p:nvPr/>
        </p:nvSpPr>
        <p:spPr>
          <a:xfrm>
            <a:off x="838200" y="5011629"/>
            <a:ext cx="4176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à</a:t>
            </a:r>
            <a:r>
              <a:rPr lang="fr-FR" b="1" dirty="0"/>
              <a:t> 4 </a:t>
            </a:r>
            <a:r>
              <a:rPr lang="fr-FR" dirty="0"/>
              <a:t>sépales soudés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27D0A4-5638-D947-9303-2FADCC0EFCAE}"/>
              </a:ext>
            </a:extLst>
          </p:cNvPr>
          <p:cNvSpPr txBox="1"/>
          <p:nvPr/>
        </p:nvSpPr>
        <p:spPr>
          <a:xfrm>
            <a:off x="838200" y="5878915"/>
            <a:ext cx="355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Androcée réduit à </a:t>
            </a:r>
            <a:r>
              <a:rPr lang="fr-FR" b="1" dirty="0"/>
              <a:t>1 ou 2 étamines</a:t>
            </a:r>
          </a:p>
        </p:txBody>
      </p:sp>
    </p:spTree>
    <p:extLst>
      <p:ext uri="{BB962C8B-B14F-4D97-AF65-F5344CB8AC3E}">
        <p14:creationId xmlns:p14="http://schemas.microsoft.com/office/powerpoint/2010/main" val="1942504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93AE45-7F95-8946-ACD3-7A0BFE7E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7D6A5DE-8F16-0A4A-A3D6-EA9AA6A94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993" y="-31820"/>
            <a:ext cx="7164977" cy="5218675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6DF77A-6282-FC4D-A951-5C53025F40DB}"/>
              </a:ext>
            </a:extLst>
          </p:cNvPr>
          <p:cNvSpPr txBox="1"/>
          <p:nvPr/>
        </p:nvSpPr>
        <p:spPr>
          <a:xfrm>
            <a:off x="990600" y="250110"/>
            <a:ext cx="48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4 – Le genre </a:t>
            </a:r>
            <a:r>
              <a:rPr lang="fr-FR" sz="2400" b="1" i="1">
                <a:solidFill>
                  <a:srgbClr val="FF0000"/>
                </a:solidFill>
              </a:rPr>
              <a:t>Alchemilla</a:t>
            </a:r>
            <a:r>
              <a:rPr lang="fr-FR" sz="2400" b="1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AA0A4C-249F-5B43-908E-551660F99DBD}"/>
              </a:ext>
            </a:extLst>
          </p:cNvPr>
          <p:cNvSpPr txBox="1"/>
          <p:nvPr/>
        </p:nvSpPr>
        <p:spPr>
          <a:xfrm>
            <a:off x="402771" y="1690688"/>
            <a:ext cx="3603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Genre qui fait preuve d’un polymorphisme considérable dans l’ensemble de son aire de répartition géographique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9DC5EF-4FAC-DB46-BFAD-546D60B891B1}"/>
              </a:ext>
            </a:extLst>
          </p:cNvPr>
          <p:cNvSpPr txBox="1"/>
          <p:nvPr/>
        </p:nvSpPr>
        <p:spPr>
          <a:xfrm>
            <a:off x="402771" y="2980802"/>
            <a:ext cx="3548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polymorphisme concerne surtout la morphologie foliaire et la pilosité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Poils étalés</a:t>
            </a:r>
          </a:p>
          <a:p>
            <a:pPr marL="285750" indent="-285750">
              <a:buFontTx/>
              <a:buChar char="-"/>
            </a:pPr>
            <a:r>
              <a:rPr lang="fr-FR" dirty="0"/>
              <a:t>Poils </a:t>
            </a:r>
            <a:r>
              <a:rPr lang="fr-FR" dirty="0" err="1"/>
              <a:t>apprimés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C5DD38-C850-9B44-82CD-3F00507E4E9A}"/>
              </a:ext>
            </a:extLst>
          </p:cNvPr>
          <p:cNvSpPr txBox="1"/>
          <p:nvPr/>
        </p:nvSpPr>
        <p:spPr>
          <a:xfrm>
            <a:off x="502920" y="75373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100 taxons en Europe</a:t>
            </a:r>
          </a:p>
          <a:p>
            <a:r>
              <a:rPr lang="fr-FR" b="1" dirty="0">
                <a:solidFill>
                  <a:schemeClr val="accent1"/>
                </a:solidFill>
              </a:rPr>
              <a:t>60  taxons en France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27B4660-2979-1E43-AD64-FADFD3110634}"/>
              </a:ext>
            </a:extLst>
          </p:cNvPr>
          <p:cNvGrpSpPr/>
          <p:nvPr/>
        </p:nvGrpSpPr>
        <p:grpSpPr>
          <a:xfrm>
            <a:off x="1273629" y="1922875"/>
            <a:ext cx="10515600" cy="4935125"/>
            <a:chOff x="1273629" y="1922875"/>
            <a:chExt cx="10515600" cy="493512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AF18F0E-F935-B24C-BA69-DDF34A8CC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629" y="1922875"/>
              <a:ext cx="10515600" cy="4935125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99F6756-2ECE-B548-A92A-F7CD4B9494DB}"/>
                </a:ext>
              </a:extLst>
            </p:cNvPr>
            <p:cNvSpPr txBox="1"/>
            <p:nvPr/>
          </p:nvSpPr>
          <p:spPr>
            <a:xfrm>
              <a:off x="6952593" y="5301870"/>
              <a:ext cx="4035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Importance de la proportion des feuilles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3183670-BB32-394B-B60C-F89D0C3C14E2}"/>
                </a:ext>
              </a:extLst>
            </p:cNvPr>
            <p:cNvSpPr txBox="1"/>
            <p:nvPr/>
          </p:nvSpPr>
          <p:spPr>
            <a:xfrm>
              <a:off x="7535917" y="6053959"/>
              <a:ext cx="3011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( extrait de Flora </a:t>
              </a:r>
              <a:r>
                <a:rPr lang="fr-FR" dirty="0" err="1"/>
                <a:t>gallica</a:t>
              </a:r>
              <a:r>
                <a:rPr lang="fr-FR" dirty="0"/>
                <a:t>)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642070D-22B2-6B46-8A8A-01B9EEA1F5E4}"/>
              </a:ext>
            </a:extLst>
          </p:cNvPr>
          <p:cNvSpPr txBox="1"/>
          <p:nvPr/>
        </p:nvSpPr>
        <p:spPr>
          <a:xfrm>
            <a:off x="7069509" y="4988711"/>
            <a:ext cx="4035971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Difficile de faire une estimation au coup d’œil l!!!</a:t>
            </a:r>
          </a:p>
        </p:txBody>
      </p:sp>
    </p:spTree>
    <p:extLst>
      <p:ext uri="{BB962C8B-B14F-4D97-AF65-F5344CB8AC3E}">
        <p14:creationId xmlns:p14="http://schemas.microsoft.com/office/powerpoint/2010/main" val="12641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9D025C-0F08-1442-82FD-01994E4E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32317AA-9D53-A54E-8A97-FEC429BFF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134" y="1774371"/>
            <a:ext cx="7777836" cy="517547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9E2E16-0186-1649-BAC7-DD5FD5E04D6B}"/>
              </a:ext>
            </a:extLst>
          </p:cNvPr>
          <p:cNvSpPr txBox="1"/>
          <p:nvPr/>
        </p:nvSpPr>
        <p:spPr>
          <a:xfrm>
            <a:off x="293914" y="152400"/>
            <a:ext cx="1171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gouttes de rosée amassées par les </a:t>
            </a:r>
            <a:r>
              <a:rPr lang="fr-FR" b="1" dirty="0"/>
              <a:t>alchimistes</a:t>
            </a:r>
            <a:r>
              <a:rPr lang="fr-FR" dirty="0"/>
              <a:t> sur les feuilles étaient utilisées  sous le nom « d’eau céleste » </a:t>
            </a:r>
          </a:p>
          <a:p>
            <a:r>
              <a:rPr lang="fr-FR" dirty="0"/>
              <a:t>pour préparer la pierre philosophale : c’est de là que vient ce nom de genre 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9AD59D-79A6-7643-B9B7-FF8400EDDFD7}"/>
              </a:ext>
            </a:extLst>
          </p:cNvPr>
          <p:cNvSpPr txBox="1"/>
          <p:nvPr/>
        </p:nvSpPr>
        <p:spPr>
          <a:xfrm>
            <a:off x="7946570" y="900291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s’agit, en fait d’</a:t>
            </a:r>
            <a:r>
              <a:rPr lang="fr-FR" b="1" dirty="0" err="1"/>
              <a:t>hydatodes</a:t>
            </a:r>
            <a:r>
              <a:rPr lang="fr-FR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541F3D-036F-B848-8189-B0EC122D47D8}"/>
              </a:ext>
            </a:extLst>
          </p:cNvPr>
          <p:cNvSpPr txBox="1"/>
          <p:nvPr/>
        </p:nvSpPr>
        <p:spPr>
          <a:xfrm>
            <a:off x="7946570" y="1690688"/>
            <a:ext cx="263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Hydatode</a:t>
            </a:r>
            <a:r>
              <a:rPr lang="fr-FR" dirty="0"/>
              <a:t> =  stomate aquifère du limbe situé à l’extrémité d’une nervure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1D029E7-EFF8-984F-9BF1-F3444025A443}"/>
              </a:ext>
            </a:extLst>
          </p:cNvPr>
          <p:cNvGrpSpPr/>
          <p:nvPr/>
        </p:nvGrpSpPr>
        <p:grpSpPr>
          <a:xfrm>
            <a:off x="7795984" y="2853333"/>
            <a:ext cx="3860800" cy="3911997"/>
            <a:chOff x="7795984" y="2853333"/>
            <a:chExt cx="3860800" cy="39119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9EB5619-8E6F-2342-A37F-F61082565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5984" y="2853333"/>
              <a:ext cx="3860800" cy="278130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4847A79-0BFC-994E-9DC5-202DA044F7F1}"/>
                </a:ext>
              </a:extLst>
            </p:cNvPr>
            <p:cNvSpPr txBox="1"/>
            <p:nvPr/>
          </p:nvSpPr>
          <p:spPr>
            <a:xfrm>
              <a:off x="7946570" y="5842000"/>
              <a:ext cx="35596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L’</a:t>
              </a:r>
              <a:r>
                <a:rPr lang="fr-FR" dirty="0" err="1"/>
                <a:t>hydatode</a:t>
              </a:r>
              <a:r>
                <a:rPr lang="fr-FR" dirty="0"/>
                <a:t> est formé par l’ensemble stomate + épithème + nervure terminale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6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75EED-0A29-B542-A617-48AEDF0B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-396875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dirty="0" err="1"/>
              <a:t>Malgrès</a:t>
            </a:r>
            <a:r>
              <a:rPr lang="fr-FR" sz="2400" dirty="0"/>
              <a:t> ce polymorphisme le genre </a:t>
            </a:r>
            <a:r>
              <a:rPr lang="fr-FR" sz="2400" b="1" i="1" dirty="0" err="1"/>
              <a:t>Alchemilla</a:t>
            </a:r>
            <a:r>
              <a:rPr lang="fr-FR" sz="2400" dirty="0"/>
              <a:t> se reconnait à certains caractères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3E2037-0750-BD41-9787-1E08B4B160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090" y="466725"/>
            <a:ext cx="2847619" cy="37973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B7597C-3AF9-AD43-A09E-EF3AD12585AE}"/>
              </a:ext>
            </a:extLst>
          </p:cNvPr>
          <p:cNvSpPr txBox="1"/>
          <p:nvPr/>
        </p:nvSpPr>
        <p:spPr>
          <a:xfrm>
            <a:off x="9613900" y="4191000"/>
            <a:ext cx="185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(A. </a:t>
            </a:r>
            <a:r>
              <a:rPr lang="fr-FR" sz="1400" i="1" dirty="0" err="1"/>
              <a:t>alpina</a:t>
            </a:r>
            <a:r>
              <a:rPr lang="fr-FR" sz="1400" i="1" dirty="0"/>
              <a:t>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C7CD86-37F3-7841-B575-AA3CAA267A57}"/>
              </a:ext>
            </a:extLst>
          </p:cNvPr>
          <p:cNvGrpSpPr/>
          <p:nvPr/>
        </p:nvGrpSpPr>
        <p:grpSpPr>
          <a:xfrm>
            <a:off x="248678" y="1937721"/>
            <a:ext cx="9192502" cy="4541461"/>
            <a:chOff x="259687" y="2199952"/>
            <a:chExt cx="8818516" cy="427923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7A10EDA-5106-5748-ACDD-DD826D2D8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628" y="2199952"/>
              <a:ext cx="5165575" cy="4279231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E87FA51-6ED6-AC41-974F-8B53A0E6FF1D}"/>
                </a:ext>
              </a:extLst>
            </p:cNvPr>
            <p:cNvSpPr txBox="1"/>
            <p:nvPr/>
          </p:nvSpPr>
          <p:spPr>
            <a:xfrm>
              <a:off x="259687" y="2237106"/>
              <a:ext cx="33782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3 – les fleurs </a:t>
              </a:r>
              <a:r>
                <a:rPr lang="fr-FR" b="1" dirty="0"/>
                <a:t>épigynes</a:t>
              </a:r>
              <a:r>
                <a:rPr lang="fr-FR" dirty="0"/>
                <a:t>, sont apétales :</a:t>
              </a:r>
            </a:p>
            <a:p>
              <a:r>
                <a:rPr lang="fr-FR" dirty="0"/>
                <a:t>avec des carpelles profondément inclus dans un </a:t>
              </a:r>
              <a:r>
                <a:rPr lang="fr-FR" dirty="0" err="1"/>
                <a:t>hypanthium</a:t>
              </a:r>
              <a:endParaRPr lang="fr-FR" dirty="0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2D8397C-A852-3A4C-83A6-61FDEE0C92DA}"/>
              </a:ext>
            </a:extLst>
          </p:cNvPr>
          <p:cNvSpPr txBox="1"/>
          <p:nvPr/>
        </p:nvSpPr>
        <p:spPr>
          <a:xfrm>
            <a:off x="5397500" y="6479183"/>
            <a:ext cx="251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:C. Granger</a:t>
            </a:r>
            <a:r>
              <a:rPr lang="fr-FR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DFF382E-36A1-2647-8788-1FF22E01443A}"/>
              </a:ext>
            </a:extLst>
          </p:cNvPr>
          <p:cNvSpPr txBox="1"/>
          <p:nvPr/>
        </p:nvSpPr>
        <p:spPr>
          <a:xfrm>
            <a:off x="186186" y="1330822"/>
            <a:ext cx="467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– les feuilles,( non </a:t>
            </a:r>
            <a:r>
              <a:rPr lang="fr-FR" dirty="0" err="1"/>
              <a:t>ternées</a:t>
            </a:r>
            <a:r>
              <a:rPr lang="fr-FR" dirty="0"/>
              <a:t>)  sont palmatilobées ou palmatiséquées voire digitées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2BD04F-9D94-1A4B-886A-3B0850A217E7}"/>
              </a:ext>
            </a:extLst>
          </p:cNvPr>
          <p:cNvSpPr txBox="1"/>
          <p:nvPr/>
        </p:nvSpPr>
        <p:spPr>
          <a:xfrm>
            <a:off x="248678" y="4880848"/>
            <a:ext cx="3750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6 - dans la fleur il y a 4 étamines alternipétales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BA6587-4D86-CF40-AF4E-98EE1CEA2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86" y="538163"/>
            <a:ext cx="10210799" cy="808037"/>
          </a:xfrm>
        </p:spPr>
        <p:txBody>
          <a:bodyPr>
            <a:normAutofit fontScale="92500"/>
          </a:bodyPr>
          <a:lstStyle/>
          <a:p>
            <a:r>
              <a:rPr lang="fr-FR" sz="2000" dirty="0"/>
              <a:t>1 – Ce sont des plantes </a:t>
            </a:r>
            <a:r>
              <a:rPr lang="fr-FR" sz="2000" b="1" dirty="0"/>
              <a:t>vivaces</a:t>
            </a:r>
            <a:r>
              <a:rPr lang="fr-FR" sz="2000" dirty="0"/>
              <a:t> : </a:t>
            </a:r>
          </a:p>
          <a:p>
            <a:pPr marL="0" indent="0">
              <a:buNone/>
            </a:pPr>
            <a:r>
              <a:rPr lang="fr-FR" sz="2000" dirty="0"/>
              <a:t>  Certaines par une souche émettant des rejets latéraux qui peuvent atteindre une grande longueur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92C802-56F9-6047-92DC-65F4B958ED16}"/>
              </a:ext>
            </a:extLst>
          </p:cNvPr>
          <p:cNvSpPr txBox="1"/>
          <p:nvPr/>
        </p:nvSpPr>
        <p:spPr>
          <a:xfrm>
            <a:off x="248678" y="3383766"/>
            <a:ext cx="3525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– le calice à 4 divisions, est accompagné d’un </a:t>
            </a:r>
            <a:r>
              <a:rPr lang="fr-FR" b="1" dirty="0"/>
              <a:t>calicule</a:t>
            </a:r>
            <a:r>
              <a:rPr lang="fr-FR" dirty="0"/>
              <a:t> (ou </a:t>
            </a:r>
            <a:r>
              <a:rPr lang="fr-FR" dirty="0" err="1"/>
              <a:t>épicalice</a:t>
            </a:r>
            <a:r>
              <a:rPr lang="fr-FR" dirty="0"/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FEDC16D-24A5-E24B-B304-EC4313611EB3}"/>
              </a:ext>
            </a:extLst>
          </p:cNvPr>
          <p:cNvSpPr txBox="1"/>
          <p:nvPr/>
        </p:nvSpPr>
        <p:spPr>
          <a:xfrm>
            <a:off x="186186" y="5749978"/>
            <a:ext cx="3833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 – 1 carpelle (rarement 2) entouré </a:t>
            </a:r>
          </a:p>
          <a:p>
            <a:r>
              <a:rPr lang="fr-FR" dirty="0"/>
              <a:t>par le tube du calice - style inséré au sommet du carpelle –stigmate non divisé</a:t>
            </a:r>
          </a:p>
        </p:txBody>
      </p:sp>
    </p:spTree>
    <p:extLst>
      <p:ext uri="{BB962C8B-B14F-4D97-AF65-F5344CB8AC3E}">
        <p14:creationId xmlns:p14="http://schemas.microsoft.com/office/powerpoint/2010/main" val="37320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 uiExpand="1" build="p"/>
      <p:bldP spid="4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AF6F3-7831-4342-8501-785914FD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1967369-09AA-5A42-A866-3955CC1B2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1" y="614065"/>
            <a:ext cx="3541839" cy="312043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CA37A5-8981-764C-A74D-2E4D22500D8A}"/>
              </a:ext>
            </a:extLst>
          </p:cNvPr>
          <p:cNvSpPr txBox="1"/>
          <p:nvPr/>
        </p:nvSpPr>
        <p:spPr>
          <a:xfrm>
            <a:off x="647700" y="152400"/>
            <a:ext cx="72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Grande diversité des feuilles des </a:t>
            </a:r>
            <a:r>
              <a:rPr lang="fr-FR" sz="2400" b="1" dirty="0" err="1"/>
              <a:t>Alchemilles</a:t>
            </a:r>
            <a:r>
              <a:rPr lang="fr-FR" sz="2400" b="1" dirty="0"/>
              <a:t> </a:t>
            </a:r>
            <a:r>
              <a:rPr lang="fr-FR" dirty="0"/>
              <a:t>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7C30B9-1589-7B45-9BB1-D55A9D461B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0" y="525710"/>
            <a:ext cx="3657600" cy="32971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8011F4E-7A8F-1241-BAA1-2C9EAE993D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600" y="614065"/>
            <a:ext cx="3604329" cy="30543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8F5D65-0066-AE4E-8A3E-8B43B96497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616" y="3734495"/>
            <a:ext cx="3976514" cy="31458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EA76059-8D9A-B242-B1D5-5B432F471F0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46" y="3756770"/>
            <a:ext cx="4318730" cy="316029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979ADB7-3EDB-924B-9EF7-7AE4F24D7EFA}"/>
              </a:ext>
            </a:extLst>
          </p:cNvPr>
          <p:cNvSpPr txBox="1"/>
          <p:nvPr/>
        </p:nvSpPr>
        <p:spPr>
          <a:xfrm>
            <a:off x="8763000" y="5791200"/>
            <a:ext cx="172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C. Granger)</a:t>
            </a:r>
          </a:p>
        </p:txBody>
      </p:sp>
      <p:sp>
        <p:nvSpPr>
          <p:cNvPr id="3" name="Cadre 2">
            <a:extLst>
              <a:ext uri="{FF2B5EF4-FFF2-40B4-BE49-F238E27FC236}">
                <a16:creationId xmlns:a16="http://schemas.microsoft.com/office/drawing/2014/main" id="{A060E5E3-912F-4840-A2FA-EDA8CE8DF284}"/>
              </a:ext>
            </a:extLst>
          </p:cNvPr>
          <p:cNvSpPr/>
          <p:nvPr/>
        </p:nvSpPr>
        <p:spPr>
          <a:xfrm>
            <a:off x="9333186" y="4272455"/>
            <a:ext cx="2538248" cy="104052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Feuille à nervation palmée</a:t>
            </a:r>
          </a:p>
        </p:txBody>
      </p:sp>
    </p:spTree>
    <p:extLst>
      <p:ext uri="{BB962C8B-B14F-4D97-AF65-F5344CB8AC3E}">
        <p14:creationId xmlns:p14="http://schemas.microsoft.com/office/powerpoint/2010/main" val="295699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BB5EF-1823-ED4E-A17E-DC3C5BF2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09F3703-C783-4E47-B270-DDDCA8D7E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97500" cy="39497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725EB62-2AA7-EB48-BE7C-2368BC77D658}"/>
              </a:ext>
            </a:extLst>
          </p:cNvPr>
          <p:cNvSpPr txBox="1"/>
          <p:nvPr/>
        </p:nvSpPr>
        <p:spPr>
          <a:xfrm>
            <a:off x="63126" y="3991659"/>
            <a:ext cx="4819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Pilosité des 2 faces assez dense mais peu brillante </a:t>
            </a:r>
          </a:p>
          <a:p>
            <a:r>
              <a:rPr lang="fr-FR" dirty="0"/>
              <a:t>Aspect grisâtre – folioles non dentées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21A30-43EC-3D4A-8966-984977B4B4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0" y="0"/>
            <a:ext cx="5397500" cy="3949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37692FA-E1AE-8D4C-BE90-498EDE22EF7A}"/>
              </a:ext>
            </a:extLst>
          </p:cNvPr>
          <p:cNvSpPr txBox="1"/>
          <p:nvPr/>
        </p:nvSpPr>
        <p:spPr>
          <a:xfrm>
            <a:off x="5600476" y="3937934"/>
            <a:ext cx="46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Face supérieure uniformément pubescente</a:t>
            </a:r>
          </a:p>
          <a:p>
            <a:r>
              <a:rPr lang="fr-FR" dirty="0"/>
              <a:t>Lobes arrondis et dentés, </a:t>
            </a:r>
            <a:r>
              <a:rPr lang="fr-FR" dirty="0" err="1"/>
              <a:t>mucronnés</a:t>
            </a:r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8674363-DCAC-344F-8F5D-482017025FDB}"/>
              </a:ext>
            </a:extLst>
          </p:cNvPr>
          <p:cNvGrpSpPr/>
          <p:nvPr/>
        </p:nvGrpSpPr>
        <p:grpSpPr>
          <a:xfrm>
            <a:off x="2472839" y="4584265"/>
            <a:ext cx="9719161" cy="2362489"/>
            <a:chOff x="2472839" y="4584265"/>
            <a:chExt cx="9719161" cy="236248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93A0C9D-CB93-E147-86BC-96C5A7E71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72839" y="4584265"/>
              <a:ext cx="4168962" cy="2362489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24DD333-050C-B04A-8460-9349762BC7F7}"/>
                </a:ext>
              </a:extLst>
            </p:cNvPr>
            <p:cNvSpPr txBox="1"/>
            <p:nvPr/>
          </p:nvSpPr>
          <p:spPr>
            <a:xfrm>
              <a:off x="7046259" y="5056094"/>
              <a:ext cx="51457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Ici, échancrures du limbe atteignant moins de 50% de la longueur des nervures principales</a:t>
              </a:r>
            </a:p>
            <a:p>
              <a:r>
                <a:rPr lang="fr-FR" dirty="0"/>
                <a:t>etc…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48CF370-E80F-D040-80B2-5DD25D9E5C12}"/>
                </a:ext>
              </a:extLst>
            </p:cNvPr>
            <p:cNvSpPr txBox="1"/>
            <p:nvPr/>
          </p:nvSpPr>
          <p:spPr>
            <a:xfrm>
              <a:off x="7412019" y="6250193"/>
              <a:ext cx="2022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(photos C. Granger</a:t>
              </a:r>
              <a:r>
                <a:rPr lang="fr-FR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26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45E74C-E0B6-7759-15AF-D315282CE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7" y="-169318"/>
            <a:ext cx="5128953" cy="60724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D6192C-8AB1-BCAA-33B0-C5561736A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/>
          <a:stretch/>
        </p:blipFill>
        <p:spPr bwMode="auto">
          <a:xfrm>
            <a:off x="4930716" y="860397"/>
            <a:ext cx="7035950" cy="50427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D36C95A-D977-E74F-1E7D-08308131D6F9}"/>
              </a:ext>
            </a:extLst>
          </p:cNvPr>
          <p:cNvCxnSpPr>
            <a:cxnSpLocks/>
          </p:cNvCxnSpPr>
          <p:nvPr/>
        </p:nvCxnSpPr>
        <p:spPr>
          <a:xfrm flipV="1">
            <a:off x="4058194" y="2164080"/>
            <a:ext cx="1045029" cy="1023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28DD821-8284-8569-80F3-9C887C598493}"/>
              </a:ext>
            </a:extLst>
          </p:cNvPr>
          <p:cNvSpPr/>
          <p:nvPr/>
        </p:nvSpPr>
        <p:spPr>
          <a:xfrm>
            <a:off x="3387634" y="3103730"/>
            <a:ext cx="775063" cy="43195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A5AC7A-139F-A4F9-81D0-A9131DC71270}"/>
              </a:ext>
            </a:extLst>
          </p:cNvPr>
          <p:cNvSpPr txBox="1"/>
          <p:nvPr/>
        </p:nvSpPr>
        <p:spPr>
          <a:xfrm>
            <a:off x="766354" y="6000206"/>
            <a:ext cx="681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Principaux clades au sein des </a:t>
            </a:r>
            <a:r>
              <a:rPr lang="fr-FR" sz="2000" dirty="0" err="1"/>
              <a:t>tricolpées</a:t>
            </a:r>
            <a:r>
              <a:rPr lang="fr-FR" sz="2000" dirty="0"/>
              <a:t> (dicotylées vraies) APG3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04F5FC-E165-F196-F36C-A30568ADE2BA}"/>
              </a:ext>
            </a:extLst>
          </p:cNvPr>
          <p:cNvSpPr/>
          <p:nvPr/>
        </p:nvSpPr>
        <p:spPr>
          <a:xfrm>
            <a:off x="10291883" y="770277"/>
            <a:ext cx="1564640" cy="57216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45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F29160-E530-C048-8265-9A8179FE3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CC776F6-3415-FD49-BEDB-81A2B8930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129" y="2509716"/>
            <a:ext cx="5942189" cy="434828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2C4CDA2-1838-4F41-9BCC-D0C462C24D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82" y="51594"/>
            <a:ext cx="5942189" cy="434828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CC07C76-F1A4-F049-9812-806E1386BFC6}"/>
              </a:ext>
            </a:extLst>
          </p:cNvPr>
          <p:cNvSpPr txBox="1"/>
          <p:nvPr/>
        </p:nvSpPr>
        <p:spPr>
          <a:xfrm>
            <a:off x="7756264" y="451821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L’observation de l’</a:t>
            </a:r>
            <a:r>
              <a:rPr lang="fr-FR" dirty="0" err="1"/>
              <a:t>épicalice</a:t>
            </a:r>
            <a:r>
              <a:rPr lang="fr-FR" dirty="0"/>
              <a:t> aide également à la détermination de l’espèce</a:t>
            </a:r>
          </a:p>
        </p:txBody>
      </p:sp>
      <p:sp>
        <p:nvSpPr>
          <p:cNvPr id="13" name="Flèche vers la droite 12">
            <a:extLst>
              <a:ext uri="{FF2B5EF4-FFF2-40B4-BE49-F238E27FC236}">
                <a16:creationId xmlns:a16="http://schemas.microsoft.com/office/drawing/2014/main" id="{58DD9E0E-D993-014D-93AB-B793B8770938}"/>
              </a:ext>
            </a:extLst>
          </p:cNvPr>
          <p:cNvSpPr/>
          <p:nvPr/>
        </p:nvSpPr>
        <p:spPr>
          <a:xfrm>
            <a:off x="2108499" y="5712311"/>
            <a:ext cx="3971372" cy="1145689"/>
          </a:xfrm>
          <a:prstGeom prst="rightArrow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accent1"/>
                </a:solidFill>
              </a:rPr>
              <a:t>Épicalice</a:t>
            </a:r>
            <a:r>
              <a:rPr lang="fr-FR" dirty="0">
                <a:solidFill>
                  <a:schemeClr val="accent1"/>
                </a:solidFill>
              </a:rPr>
              <a:t> réduit à une dent</a:t>
            </a:r>
          </a:p>
        </p:txBody>
      </p:sp>
      <p:sp>
        <p:nvSpPr>
          <p:cNvPr id="14" name="Rectangle avec flèche vers le haut 13">
            <a:extLst>
              <a:ext uri="{FF2B5EF4-FFF2-40B4-BE49-F238E27FC236}">
                <a16:creationId xmlns:a16="http://schemas.microsoft.com/office/drawing/2014/main" id="{306E75CF-AAC0-4C4D-889C-E49AEB2AACC5}"/>
              </a:ext>
            </a:extLst>
          </p:cNvPr>
          <p:cNvSpPr/>
          <p:nvPr/>
        </p:nvSpPr>
        <p:spPr>
          <a:xfrm>
            <a:off x="1247887" y="4496696"/>
            <a:ext cx="4173967" cy="871370"/>
          </a:xfrm>
          <a:prstGeom prst="upArrowCallou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Pièces de l’</a:t>
            </a:r>
            <a:r>
              <a:rPr lang="fr-FR" dirty="0" err="1">
                <a:solidFill>
                  <a:schemeClr val="accent1"/>
                </a:solidFill>
              </a:rPr>
              <a:t>épicalice</a:t>
            </a:r>
            <a:r>
              <a:rPr lang="fr-FR" dirty="0">
                <a:solidFill>
                  <a:schemeClr val="accent1"/>
                </a:solidFill>
              </a:rPr>
              <a:t> presqu’aussi longues que les sépales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951C5AA-B7BA-3F4B-92A2-70ED6289D37C}"/>
              </a:ext>
            </a:extLst>
          </p:cNvPr>
          <p:cNvSpPr txBox="1"/>
          <p:nvPr/>
        </p:nvSpPr>
        <p:spPr>
          <a:xfrm>
            <a:off x="137682" y="6398112"/>
            <a:ext cx="1605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C. Granger)</a:t>
            </a:r>
          </a:p>
        </p:txBody>
      </p:sp>
    </p:spTree>
    <p:extLst>
      <p:ext uri="{BB962C8B-B14F-4D97-AF65-F5344CB8AC3E}">
        <p14:creationId xmlns:p14="http://schemas.microsoft.com/office/powerpoint/2010/main" val="41479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89F72-CFBC-7A4E-B3B6-884D9507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</a:t>
            </a:r>
            <a:r>
              <a:rPr lang="fr-FR" sz="2800" b="1" i="1" dirty="0"/>
              <a:t> </a:t>
            </a:r>
            <a:r>
              <a:rPr lang="fr-FR" sz="2800" b="1" i="1" dirty="0" err="1"/>
              <a:t>Alchemilla</a:t>
            </a:r>
            <a:r>
              <a:rPr lang="fr-FR" sz="2800" b="1" i="1" dirty="0"/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5D36FAD-FD62-2B4E-9CD6-DCB6D3953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823" y="0"/>
            <a:ext cx="6786699" cy="606391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931CF6-BB9B-9F45-9CC2-82E54E3C7F49}"/>
              </a:ext>
            </a:extLst>
          </p:cNvPr>
          <p:cNvSpPr txBox="1"/>
          <p:nvPr/>
        </p:nvSpPr>
        <p:spPr>
          <a:xfrm>
            <a:off x="96251" y="1409482"/>
            <a:ext cx="565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palmatilobées à palmatiséquées et stipulées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089382-8B44-3143-A56B-6D7B1C00317B}"/>
              </a:ext>
            </a:extLst>
          </p:cNvPr>
          <p:cNvSpPr txBox="1"/>
          <p:nvPr/>
        </p:nvSpPr>
        <p:spPr>
          <a:xfrm>
            <a:off x="96251" y="3323304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épigynes apétales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F262A3-1210-8B4C-935F-235503D1578E}"/>
              </a:ext>
            </a:extLst>
          </p:cNvPr>
          <p:cNvSpPr txBox="1"/>
          <p:nvPr/>
        </p:nvSpPr>
        <p:spPr>
          <a:xfrm>
            <a:off x="96251" y="2394921"/>
            <a:ext cx="565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en glomérules réunis en corymbes terminaux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DFB1C79-6575-5448-B023-9449A6DB188B}"/>
              </a:ext>
            </a:extLst>
          </p:cNvPr>
          <p:cNvSpPr txBox="1"/>
          <p:nvPr/>
        </p:nvSpPr>
        <p:spPr>
          <a:xfrm>
            <a:off x="96251" y="4058653"/>
            <a:ext cx="479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à 4 sépales  + calicule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AB40E3-D97A-764B-92C1-4D84E4DC295A}"/>
              </a:ext>
            </a:extLst>
          </p:cNvPr>
          <p:cNvSpPr txBox="1"/>
          <p:nvPr/>
        </p:nvSpPr>
        <p:spPr>
          <a:xfrm>
            <a:off x="96251" y="4604267"/>
            <a:ext cx="448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étamines alternipétales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E77AFD-43BC-194D-9B7D-9D0584046255}"/>
              </a:ext>
            </a:extLst>
          </p:cNvPr>
          <p:cNvSpPr txBox="1"/>
          <p:nvPr/>
        </p:nvSpPr>
        <p:spPr>
          <a:xfrm>
            <a:off x="96251" y="5277852"/>
            <a:ext cx="491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carpelle (parfois 2) profondément inclus dans l’</a:t>
            </a:r>
            <a:r>
              <a:rPr lang="fr-FR" dirty="0" err="1"/>
              <a:t>hypanthium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C413CB-A2F5-A244-BB59-3D023A9029C8}"/>
              </a:ext>
            </a:extLst>
          </p:cNvPr>
          <p:cNvSpPr txBox="1"/>
          <p:nvPr/>
        </p:nvSpPr>
        <p:spPr>
          <a:xfrm>
            <a:off x="96251" y="6304547"/>
            <a:ext cx="756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Style </a:t>
            </a:r>
            <a:r>
              <a:rPr lang="fr-FR" dirty="0" err="1"/>
              <a:t>inserré</a:t>
            </a:r>
            <a:r>
              <a:rPr lang="fr-FR" dirty="0"/>
              <a:t> au sommet du carpelle à stigmate non divisé</a:t>
            </a:r>
          </a:p>
        </p:txBody>
      </p:sp>
    </p:spTree>
    <p:extLst>
      <p:ext uri="{BB962C8B-B14F-4D97-AF65-F5344CB8AC3E}">
        <p14:creationId xmlns:p14="http://schemas.microsoft.com/office/powerpoint/2010/main" val="1245176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EEC24-9E47-4F48-8642-3802AC27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72E1E7B-AEA4-C745-AD11-A6FB38E14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840" y="0"/>
            <a:ext cx="3477160" cy="6858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B4A65A-51B2-FD4E-AEE0-09B7F2B71DFC}"/>
              </a:ext>
            </a:extLst>
          </p:cNvPr>
          <p:cNvSpPr txBox="1"/>
          <p:nvPr/>
        </p:nvSpPr>
        <p:spPr>
          <a:xfrm>
            <a:off x="265814" y="212651"/>
            <a:ext cx="439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  5– le genre </a:t>
            </a:r>
            <a:r>
              <a:rPr lang="fr-FR" sz="2400" b="1" i="1" dirty="0" err="1">
                <a:solidFill>
                  <a:srgbClr val="FF0000"/>
                </a:solidFill>
              </a:rPr>
              <a:t>Agrimonia</a:t>
            </a:r>
            <a:r>
              <a:rPr lang="fr-FR" sz="2400" b="1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DFB7C0-E3D5-554D-9F01-029FA5A8EAA6}"/>
              </a:ext>
            </a:extLst>
          </p:cNvPr>
          <p:cNvSpPr txBox="1"/>
          <p:nvPr/>
        </p:nvSpPr>
        <p:spPr>
          <a:xfrm>
            <a:off x="372140" y="1839433"/>
            <a:ext cx="428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Aigremoines sont des plantes herbacées, vivaces, à tige simple ou peu ramifiée 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05A9D80-8A3A-BE41-9AC1-AC1DD2343656}"/>
              </a:ext>
            </a:extLst>
          </p:cNvPr>
          <p:cNvGrpSpPr/>
          <p:nvPr/>
        </p:nvGrpSpPr>
        <p:grpSpPr>
          <a:xfrm>
            <a:off x="372140" y="0"/>
            <a:ext cx="8342700" cy="5697799"/>
            <a:chOff x="372140" y="0"/>
            <a:chExt cx="8342700" cy="569779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FCBCBAE-725A-5B4D-9AA3-3BD9B3CE2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2140" y="0"/>
              <a:ext cx="3912700" cy="480218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82C7C18-56BA-3C40-9CA6-01FCEF058F65}"/>
                </a:ext>
              </a:extLst>
            </p:cNvPr>
            <p:cNvSpPr txBox="1"/>
            <p:nvPr/>
          </p:nvSpPr>
          <p:spPr>
            <a:xfrm>
              <a:off x="372140" y="4774469"/>
              <a:ext cx="443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Les feuilles alternes sont composées de grandes folioles séparées par des plus, petites . 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E561E77-6EF7-2E4E-B89F-1C9FC4BE1C14}"/>
              </a:ext>
            </a:extLst>
          </p:cNvPr>
          <p:cNvGrpSpPr/>
          <p:nvPr/>
        </p:nvGrpSpPr>
        <p:grpSpPr>
          <a:xfrm>
            <a:off x="372140" y="3949995"/>
            <a:ext cx="10081280" cy="2908005"/>
            <a:chOff x="372140" y="3949995"/>
            <a:chExt cx="10081280" cy="290800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AF8DE44-1803-5C48-9007-723DC688E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4381" y="3949995"/>
              <a:ext cx="4139039" cy="2908005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DBFABFD-78FE-D14B-93E1-B45DA957963A}"/>
                </a:ext>
              </a:extLst>
            </p:cNvPr>
            <p:cNvSpPr txBox="1"/>
            <p:nvPr/>
          </p:nvSpPr>
          <p:spPr>
            <a:xfrm>
              <a:off x="372140" y="5846544"/>
              <a:ext cx="39340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 la base du pétiole, 2 grandes stipules soudées embrassent la tige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65A76B8-35BA-C040-88A6-F16F2DE05F0E}"/>
              </a:ext>
            </a:extLst>
          </p:cNvPr>
          <p:cNvSpPr txBox="1"/>
          <p:nvPr/>
        </p:nvSpPr>
        <p:spPr>
          <a:xfrm>
            <a:off x="372140" y="3702393"/>
            <a:ext cx="3934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partie souterraine de la plante est un rhizome noirâtre portant des racines adventives  qui  multiplient la plante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5CA83E-D6DB-A84F-8ED3-77F1F1F06D32}"/>
              </a:ext>
            </a:extLst>
          </p:cNvPr>
          <p:cNvSpPr txBox="1"/>
          <p:nvPr/>
        </p:nvSpPr>
        <p:spPr>
          <a:xfrm>
            <a:off x="2030818" y="1360967"/>
            <a:ext cx="236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(2 espèces en France)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A1842B-5FA8-D547-ABE1-BBFF96F6EDC3}"/>
              </a:ext>
            </a:extLst>
          </p:cNvPr>
          <p:cNvSpPr txBox="1"/>
          <p:nvPr/>
        </p:nvSpPr>
        <p:spPr>
          <a:xfrm>
            <a:off x="393486" y="2895416"/>
            <a:ext cx="418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poussent dans les haies, les endroits frais, les terrains incultes</a:t>
            </a:r>
          </a:p>
        </p:txBody>
      </p:sp>
    </p:spTree>
    <p:extLst>
      <p:ext uri="{BB962C8B-B14F-4D97-AF65-F5344CB8AC3E}">
        <p14:creationId xmlns:p14="http://schemas.microsoft.com/office/powerpoint/2010/main" val="54490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2C124-A968-6C4A-A74F-7A288CC8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DD9E630-108A-E847-9B0E-6550FB8C8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915" y="0"/>
            <a:ext cx="3377851" cy="306708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00177C-C405-234F-AC87-7211D6B819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766" y="0"/>
            <a:ext cx="3668234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414D4D-0BF8-CE49-A853-349772D02414}"/>
              </a:ext>
            </a:extLst>
          </p:cNvPr>
          <p:cNvSpPr txBox="1"/>
          <p:nvPr/>
        </p:nvSpPr>
        <p:spPr>
          <a:xfrm>
            <a:off x="393405" y="255181"/>
            <a:ext cx="4338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La fleur des Aigremoines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31ED20-0295-2D47-AA40-45225162FDDE}"/>
              </a:ext>
            </a:extLst>
          </p:cNvPr>
          <p:cNvSpPr txBox="1"/>
          <p:nvPr/>
        </p:nvSpPr>
        <p:spPr>
          <a:xfrm>
            <a:off x="255182" y="2267859"/>
            <a:ext cx="4710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L’inflorescence est une grappe terminale multiflore longue et étroite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954DA6-5351-924E-80A5-0B5C3EA873E0}"/>
              </a:ext>
            </a:extLst>
          </p:cNvPr>
          <p:cNvSpPr txBox="1"/>
          <p:nvPr/>
        </p:nvSpPr>
        <p:spPr>
          <a:xfrm>
            <a:off x="277760" y="3384277"/>
            <a:ext cx="826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fleur, </a:t>
            </a:r>
            <a:r>
              <a:rPr lang="fr-FR" b="1" dirty="0"/>
              <a:t>épigyne</a:t>
            </a:r>
            <a:r>
              <a:rPr lang="fr-FR" dirty="0"/>
              <a:t>,  possède une petite </a:t>
            </a:r>
            <a:r>
              <a:rPr lang="fr-FR" b="1" dirty="0"/>
              <a:t>corolle </a:t>
            </a:r>
            <a:r>
              <a:rPr lang="fr-FR" dirty="0"/>
              <a:t>jaune   ( 5 pétales ovales, étalés )  courtement pédonculée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52D4AF-6F51-9041-A1BC-6FC4D916A251}"/>
              </a:ext>
            </a:extLst>
          </p:cNvPr>
          <p:cNvSpPr txBox="1"/>
          <p:nvPr/>
        </p:nvSpPr>
        <p:spPr>
          <a:xfrm>
            <a:off x="255182" y="6053959"/>
            <a:ext cx="518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Androcée à 12 – 20 étamines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3A8BE2E-D555-424A-85B0-6E88C708433D}"/>
              </a:ext>
            </a:extLst>
          </p:cNvPr>
          <p:cNvGrpSpPr/>
          <p:nvPr/>
        </p:nvGrpSpPr>
        <p:grpSpPr>
          <a:xfrm>
            <a:off x="255182" y="4596389"/>
            <a:ext cx="9675852" cy="2268422"/>
            <a:chOff x="255182" y="4596389"/>
            <a:chExt cx="9675852" cy="2268422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3A570F0-C450-484A-A1A8-E56AA4CF10CF}"/>
                </a:ext>
              </a:extLst>
            </p:cNvPr>
            <p:cNvSpPr txBox="1"/>
            <p:nvPr/>
          </p:nvSpPr>
          <p:spPr>
            <a:xfrm>
              <a:off x="255182" y="4596389"/>
              <a:ext cx="76129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Les 5 sépales  (</a:t>
              </a:r>
              <a:r>
                <a:rPr lang="fr-FR" b="1" dirty="0"/>
                <a:t>pas d’</a:t>
              </a:r>
              <a:r>
                <a:rPr lang="fr-FR" b="1" dirty="0" err="1"/>
                <a:t>épicalice</a:t>
              </a:r>
              <a:r>
                <a:rPr lang="fr-FR" dirty="0"/>
                <a:t>) sont soudés à la base et forment un réceptacle en forme de cône renversé velu et marqué de sillons </a:t>
              </a:r>
            </a:p>
            <a:p>
              <a:r>
                <a:rPr lang="fr-FR" dirty="0"/>
                <a:t>– ce calice est recouvert de petites épines crochues au sommet et disposées </a:t>
              </a:r>
            </a:p>
            <a:p>
              <a:r>
                <a:rPr lang="fr-FR" dirty="0"/>
                <a:t>sur plusieurs rangées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F2FE818-AD1A-2844-A0AF-4EF70D515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2874" y="5040286"/>
              <a:ext cx="2228160" cy="1824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2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BC5D1-9501-AA49-99A9-E5E18D3B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71E5B9-CC4E-8F44-BF95-DD71BC794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908" y="0"/>
            <a:ext cx="3719092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11AF4C-B570-E345-9613-BE6F7128E9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454" y="4351337"/>
            <a:ext cx="3764546" cy="26602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6CE5CC-F31E-7345-B8DD-612A1A7E6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6000" y="23455"/>
            <a:ext cx="2560921" cy="299755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6F4956-6D2B-EB46-97C0-606150DB019F}"/>
              </a:ext>
            </a:extLst>
          </p:cNvPr>
          <p:cNvSpPr txBox="1"/>
          <p:nvPr/>
        </p:nvSpPr>
        <p:spPr>
          <a:xfrm>
            <a:off x="329609" y="244549"/>
            <a:ext cx="4529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fruit des Aigremoines :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0A3C50-B87D-8F4D-9142-2B413B00D20F}"/>
              </a:ext>
            </a:extLst>
          </p:cNvPr>
          <p:cNvSpPr txBox="1"/>
          <p:nvPr/>
        </p:nvSpPr>
        <p:spPr>
          <a:xfrm>
            <a:off x="519268" y="1759539"/>
            <a:ext cx="5895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</a:t>
            </a:r>
            <a:r>
              <a:rPr lang="fr-FR" dirty="0" err="1"/>
              <a:t>hypanthium</a:t>
            </a:r>
            <a:r>
              <a:rPr lang="fr-FR" dirty="0"/>
              <a:t> fructifère est profondément concave à maturité, profondément sillonné sur les ¾ de sa longueur et hérissé au sommet de soies crochues  (moyen de dispersion)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186573-FFAF-234F-A175-53EC29BDA764}"/>
              </a:ext>
            </a:extLst>
          </p:cNvPr>
          <p:cNvSpPr txBox="1"/>
          <p:nvPr/>
        </p:nvSpPr>
        <p:spPr>
          <a:xfrm>
            <a:off x="656894" y="3362683"/>
            <a:ext cx="6345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2 carpelles sont libres  ( portant chacun un style ) Ils donnent 1 ou 2 </a:t>
            </a:r>
            <a:r>
              <a:rPr lang="fr-FR" b="1" dirty="0"/>
              <a:t>akènes</a:t>
            </a:r>
            <a:r>
              <a:rPr lang="fr-FR" dirty="0"/>
              <a:t> à maturité  : souvent un seul fructifie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163438-63C2-F643-8C85-F50F2CF6633F}"/>
              </a:ext>
            </a:extLst>
          </p:cNvPr>
          <p:cNvSpPr txBox="1"/>
          <p:nvPr/>
        </p:nvSpPr>
        <p:spPr>
          <a:xfrm>
            <a:off x="519268" y="5035145"/>
            <a:ext cx="685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L’akène, par ses épines dures et crochues, se fixe fermement  au pelage des animaux</a:t>
            </a:r>
            <a:r>
              <a:rPr lang="fr-FR" b="1" dirty="0"/>
              <a:t>.  =      </a:t>
            </a:r>
            <a:r>
              <a:rPr lang="fr-FR" b="1" dirty="0" err="1"/>
              <a:t>zoochorie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599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9B0E0-83C8-A44A-B67C-44C5A401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Agrimonia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FEC690-3C3A-1A43-BB64-32C1D3175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139" y="0"/>
            <a:ext cx="5720861" cy="685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0DBAEF-7937-0147-9152-46BC78631483}"/>
              </a:ext>
            </a:extLst>
          </p:cNvPr>
          <p:cNvSpPr txBox="1"/>
          <p:nvPr/>
        </p:nvSpPr>
        <p:spPr>
          <a:xfrm>
            <a:off x="315310" y="1690688"/>
            <a:ext cx="540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se multipliant par un rhizome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3BAD01-D1ED-9E49-A6D0-9F5703CCBB8C}"/>
              </a:ext>
            </a:extLst>
          </p:cNvPr>
          <p:cNvSpPr txBox="1"/>
          <p:nvPr/>
        </p:nvSpPr>
        <p:spPr>
          <a:xfrm>
            <a:off x="315310" y="2317531"/>
            <a:ext cx="578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alternes, stipulées, composées de grandes et de petites folioles dentées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EB180B-F57A-4342-8C25-138CDB937D77}"/>
              </a:ext>
            </a:extLst>
          </p:cNvPr>
          <p:cNvSpPr txBox="1"/>
          <p:nvPr/>
        </p:nvSpPr>
        <p:spPr>
          <a:xfrm>
            <a:off x="315310" y="3168869"/>
            <a:ext cx="535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en grappe de fleurs </a:t>
            </a:r>
            <a:r>
              <a:rPr lang="fr-FR" b="1" dirty="0"/>
              <a:t>épigynes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832B82-BD4F-154D-B9BB-F47257E72435}"/>
              </a:ext>
            </a:extLst>
          </p:cNvPr>
          <p:cNvSpPr txBox="1"/>
          <p:nvPr/>
        </p:nvSpPr>
        <p:spPr>
          <a:xfrm>
            <a:off x="315310" y="3704897"/>
            <a:ext cx="540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5 sépales soudés forment un réceptacle , en forme de cône renversé, orné de sillons et d’épines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CD7A9B-AA70-1C40-BC6D-6AD4F18AF2C2}"/>
              </a:ext>
            </a:extLst>
          </p:cNvPr>
          <p:cNvSpPr txBox="1"/>
          <p:nvPr/>
        </p:nvSpPr>
        <p:spPr>
          <a:xfrm>
            <a:off x="315310" y="4745421"/>
            <a:ext cx="521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étamines. (12 – 20)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91EF89-51AF-BC43-894F-E81229C63463}"/>
              </a:ext>
            </a:extLst>
          </p:cNvPr>
          <p:cNvSpPr txBox="1"/>
          <p:nvPr/>
        </p:nvSpPr>
        <p:spPr>
          <a:xfrm>
            <a:off x="315310" y="5864772"/>
            <a:ext cx="572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carpelles qui, après fécondation, deviendront des </a:t>
            </a:r>
            <a:r>
              <a:rPr lang="fr-FR" b="1" dirty="0"/>
              <a:t>akènes</a:t>
            </a:r>
            <a:r>
              <a:rPr lang="fr-FR" dirty="0"/>
              <a:t> dispersés par </a:t>
            </a:r>
            <a:r>
              <a:rPr lang="fr-FR" dirty="0" err="1"/>
              <a:t>zoochorie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1342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C280FC-EF71-6844-8737-C4D4548B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1AA8D1-8419-FC4C-821C-EC2A79AD4372}"/>
              </a:ext>
            </a:extLst>
          </p:cNvPr>
          <p:cNvSpPr txBox="1"/>
          <p:nvPr/>
        </p:nvSpPr>
        <p:spPr>
          <a:xfrm>
            <a:off x="627321" y="365125"/>
            <a:ext cx="476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6 - Le genre </a:t>
            </a:r>
            <a:r>
              <a:rPr lang="fr-FR" sz="2400" b="1" i="1" dirty="0" err="1">
                <a:solidFill>
                  <a:srgbClr val="FF0000"/>
                </a:solidFill>
              </a:rPr>
              <a:t>Dryas</a:t>
            </a:r>
            <a:r>
              <a:rPr lang="fr-FR" sz="2400" b="1" dirty="0">
                <a:solidFill>
                  <a:srgbClr val="FF0000"/>
                </a:solidFill>
              </a:rPr>
              <a:t> :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15AA00-E358-5C4D-B929-DB247B2EDE15}"/>
              </a:ext>
            </a:extLst>
          </p:cNvPr>
          <p:cNvSpPr txBox="1"/>
          <p:nvPr/>
        </p:nvSpPr>
        <p:spPr>
          <a:xfrm>
            <a:off x="1766808" y="1096923"/>
            <a:ext cx="458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Genre </a:t>
            </a:r>
            <a:r>
              <a:rPr lang="fr-FR" b="1" dirty="0" err="1">
                <a:solidFill>
                  <a:schemeClr val="accent1"/>
                </a:solidFill>
              </a:rPr>
              <a:t>monospécifique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4D874F-3047-814F-9B58-DE61AFF9C206}"/>
              </a:ext>
            </a:extLst>
          </p:cNvPr>
          <p:cNvSpPr txBox="1"/>
          <p:nvPr/>
        </p:nvSpPr>
        <p:spPr>
          <a:xfrm>
            <a:off x="23925" y="2688719"/>
            <a:ext cx="417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à tiges  rampantes en espalier , à racine pivotante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384540-23B1-AC41-A2D6-AB771DEA8269}"/>
              </a:ext>
            </a:extLst>
          </p:cNvPr>
          <p:cNvSpPr txBox="1"/>
          <p:nvPr/>
        </p:nvSpPr>
        <p:spPr>
          <a:xfrm>
            <a:off x="733647" y="2420422"/>
            <a:ext cx="390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638BDF-439C-B748-B1E1-D2A1AA20C6CB}"/>
              </a:ext>
            </a:extLst>
          </p:cNvPr>
          <p:cNvSpPr txBox="1"/>
          <p:nvPr/>
        </p:nvSpPr>
        <p:spPr>
          <a:xfrm>
            <a:off x="1" y="1558588"/>
            <a:ext cx="4578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des pelouses et des rochers</a:t>
            </a:r>
            <a:r>
              <a:rPr lang="fr-FR" b="1" dirty="0"/>
              <a:t> calcaires </a:t>
            </a:r>
            <a:r>
              <a:rPr lang="fr-FR" dirty="0"/>
              <a:t>des hautes montagnes : Alpes, Pyrénées, Jura (de 1200 à 2400 m)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7FAB516-F2F1-3544-9883-48BA2DCBC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-138112"/>
            <a:ext cx="5486400" cy="3657600"/>
          </a:xfr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150AB5A-B675-3546-9888-F8A6932AD14D}"/>
              </a:ext>
            </a:extLst>
          </p:cNvPr>
          <p:cNvGrpSpPr/>
          <p:nvPr/>
        </p:nvGrpSpPr>
        <p:grpSpPr>
          <a:xfrm>
            <a:off x="11519" y="0"/>
            <a:ext cx="9602085" cy="6842420"/>
            <a:chOff x="243664" y="0"/>
            <a:chExt cx="9602085" cy="6842420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30DFAEC-BC09-C642-A15C-B2D266407B86}"/>
                </a:ext>
              </a:extLst>
            </p:cNvPr>
            <p:cNvGrpSpPr/>
            <p:nvPr/>
          </p:nvGrpSpPr>
          <p:grpSpPr>
            <a:xfrm>
              <a:off x="243664" y="0"/>
              <a:ext cx="6715123" cy="6492875"/>
              <a:chOff x="243664" y="0"/>
              <a:chExt cx="6715123" cy="6492875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FF53FE5C-9850-F449-97F2-5C639B180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2608" y="0"/>
                <a:ext cx="2576179" cy="6492875"/>
              </a:xfrm>
              <a:prstGeom prst="rect">
                <a:avLst/>
              </a:prstGeom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CA51BD0-0D6A-1D40-827B-000D45B0A4BB}"/>
                  </a:ext>
                </a:extLst>
              </p:cNvPr>
              <p:cNvSpPr txBox="1"/>
              <p:nvPr/>
            </p:nvSpPr>
            <p:spPr>
              <a:xfrm>
                <a:off x="243664" y="3804579"/>
                <a:ext cx="457476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Feuilles  en rosette, obtuses profondément  dentées vertes en dessus mais blanches tomenteuses en dessous</a:t>
                </a:r>
              </a:p>
            </p:txBody>
          </p: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34D8AF3-9489-E443-BE20-5241B276A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0003" y="3576674"/>
              <a:ext cx="3265746" cy="3265746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70A7121-0AAC-DF4B-A176-94598F4D0265}"/>
              </a:ext>
            </a:extLst>
          </p:cNvPr>
          <p:cNvGrpSpPr/>
          <p:nvPr/>
        </p:nvGrpSpPr>
        <p:grpSpPr>
          <a:xfrm>
            <a:off x="1" y="5730983"/>
            <a:ext cx="4497571" cy="681962"/>
            <a:chOff x="361619" y="5730983"/>
            <a:chExt cx="4497571" cy="68196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32681C0-27C5-D44F-B66B-B5C35B2EC2D9}"/>
                </a:ext>
              </a:extLst>
            </p:cNvPr>
            <p:cNvSpPr txBox="1"/>
            <p:nvPr/>
          </p:nvSpPr>
          <p:spPr>
            <a:xfrm>
              <a:off x="361619" y="6043613"/>
              <a:ext cx="3638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Stipules soudées au pétiole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36D3324-B58E-AD44-ADE6-A9F55EF87028}"/>
                </a:ext>
              </a:extLst>
            </p:cNvPr>
            <p:cNvCxnSpPr/>
            <p:nvPr/>
          </p:nvCxnSpPr>
          <p:spPr>
            <a:xfrm flipV="1">
              <a:off x="3686175" y="5730983"/>
              <a:ext cx="1173015" cy="5148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75EACD5-3B79-9044-BD89-F2D83E5F2E69}"/>
              </a:ext>
            </a:extLst>
          </p:cNvPr>
          <p:cNvSpPr txBox="1"/>
          <p:nvPr/>
        </p:nvSpPr>
        <p:spPr>
          <a:xfrm>
            <a:off x="1" y="4797497"/>
            <a:ext cx="457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Limbe + long que large à grandes dents simples et arrondies, porté par un assez long pétiole</a:t>
            </a:r>
          </a:p>
        </p:txBody>
      </p:sp>
    </p:spTree>
    <p:extLst>
      <p:ext uri="{BB962C8B-B14F-4D97-AF65-F5344CB8AC3E}">
        <p14:creationId xmlns:p14="http://schemas.microsoft.com/office/powerpoint/2010/main" val="24049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D380B-E179-2B41-AD9A-AB61460C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4FD0614-DF50-844F-8B7A-DE59052CA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040" y="75406"/>
            <a:ext cx="2552700" cy="25527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1EB5142-3A63-074C-AAD4-FC580C74772A}"/>
              </a:ext>
            </a:extLst>
          </p:cNvPr>
          <p:cNvSpPr txBox="1"/>
          <p:nvPr/>
        </p:nvSpPr>
        <p:spPr>
          <a:xfrm>
            <a:off x="700088" y="365125"/>
            <a:ext cx="418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 et fruit du genre</a:t>
            </a:r>
            <a:r>
              <a:rPr lang="fr-FR" b="1" i="1" dirty="0"/>
              <a:t> </a:t>
            </a:r>
            <a:r>
              <a:rPr lang="fr-FR" b="1" i="1" dirty="0" err="1"/>
              <a:t>Dryas</a:t>
            </a:r>
            <a:r>
              <a:rPr lang="fr-FR" b="1" i="1" dirty="0"/>
              <a:t> </a:t>
            </a:r>
            <a:r>
              <a:rPr lang="fr-FR" dirty="0"/>
              <a:t>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B3D22A-7E31-A849-BFA2-9BD36AE3DF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75406"/>
            <a:ext cx="3810000" cy="2552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B5F8C1B-9DAF-B543-A019-E2274D8B1D18}"/>
              </a:ext>
            </a:extLst>
          </p:cNvPr>
          <p:cNvSpPr txBox="1"/>
          <p:nvPr/>
        </p:nvSpPr>
        <p:spPr>
          <a:xfrm>
            <a:off x="93426" y="1889535"/>
            <a:ext cx="572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à 6, 9 pétales blancs plus longs que le calice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79AD6C7-C446-3147-B1B5-CA8868ACC256}"/>
              </a:ext>
            </a:extLst>
          </p:cNvPr>
          <p:cNvGrpSpPr/>
          <p:nvPr/>
        </p:nvGrpSpPr>
        <p:grpSpPr>
          <a:xfrm>
            <a:off x="93427" y="2637150"/>
            <a:ext cx="8138730" cy="2232559"/>
            <a:chOff x="-126492" y="2628106"/>
            <a:chExt cx="8138730" cy="223255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1D692B2-3EE4-0C46-BC5B-DAA210CB9906}"/>
                </a:ext>
              </a:extLst>
            </p:cNvPr>
            <p:cNvSpPr txBox="1"/>
            <p:nvPr/>
          </p:nvSpPr>
          <p:spPr>
            <a:xfrm>
              <a:off x="93426" y="2631599"/>
              <a:ext cx="2972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Pas d’</a:t>
              </a:r>
              <a:r>
                <a:rPr lang="fr-FR" b="1" dirty="0" err="1"/>
                <a:t>épicalice</a:t>
              </a:r>
              <a:endParaRPr lang="fr-FR" b="1" dirty="0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DC50882-D3B5-C948-B90F-DFB4A70B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9679" y="2628106"/>
              <a:ext cx="2232559" cy="2232559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64C171E-C4AF-1D48-917B-9926E4615521}"/>
                </a:ext>
              </a:extLst>
            </p:cNvPr>
            <p:cNvSpPr txBox="1"/>
            <p:nvPr/>
          </p:nvSpPr>
          <p:spPr>
            <a:xfrm>
              <a:off x="-126492" y="3200917"/>
              <a:ext cx="5577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Calice à 6, 9 lobes linéaires, égaux sur un seul rang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9E37AD11-04B3-644E-850A-301312D71019}"/>
                </a:ext>
              </a:extLst>
            </p:cNvPr>
            <p:cNvCxnSpPr/>
            <p:nvPr/>
          </p:nvCxnSpPr>
          <p:spPr>
            <a:xfrm>
              <a:off x="4886325" y="3570249"/>
              <a:ext cx="75657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59CA5387-2B8A-674C-8CF8-E10C06E19667}"/>
              </a:ext>
            </a:extLst>
          </p:cNvPr>
          <p:cNvSpPr txBox="1"/>
          <p:nvPr/>
        </p:nvSpPr>
        <p:spPr>
          <a:xfrm>
            <a:off x="93426" y="1153825"/>
            <a:ext cx="584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Grandes fleurs blanches ,</a:t>
            </a:r>
            <a:r>
              <a:rPr lang="fr-FR" b="1" dirty="0"/>
              <a:t> hypogynes</a:t>
            </a:r>
            <a:r>
              <a:rPr lang="fr-FR" dirty="0"/>
              <a:t>, solitaires sur de longs pédoncules  (5 – 12 cm) sortant de la rosette de feuilles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08AA8A-6F27-524F-8D79-E19E4F6B0259}"/>
              </a:ext>
            </a:extLst>
          </p:cNvPr>
          <p:cNvSpPr txBox="1"/>
          <p:nvPr/>
        </p:nvSpPr>
        <p:spPr>
          <a:xfrm>
            <a:off x="93427" y="4041495"/>
            <a:ext cx="402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nombreuses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0C39D5E-9961-6F46-A2F4-77ACCBEC8753}"/>
              </a:ext>
            </a:extLst>
          </p:cNvPr>
          <p:cNvGrpSpPr/>
          <p:nvPr/>
        </p:nvGrpSpPr>
        <p:grpSpPr>
          <a:xfrm>
            <a:off x="93427" y="4305301"/>
            <a:ext cx="11808639" cy="2552699"/>
            <a:chOff x="313345" y="4305301"/>
            <a:chExt cx="11808639" cy="2552699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16CEF71-11FC-BE44-B010-FAB6AD9CED09}"/>
                </a:ext>
              </a:extLst>
            </p:cNvPr>
            <p:cNvSpPr txBox="1"/>
            <p:nvPr/>
          </p:nvSpPr>
          <p:spPr>
            <a:xfrm>
              <a:off x="313345" y="5492561"/>
              <a:ext cx="72343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Les fruits sont des </a:t>
              </a:r>
              <a:r>
                <a:rPr lang="fr-FR" b="1" dirty="0"/>
                <a:t>akènes </a:t>
              </a:r>
              <a:r>
                <a:rPr lang="fr-FR" dirty="0"/>
                <a:t>sur lesquels persiste le style terminal long et poilu</a:t>
              </a:r>
            </a:p>
            <a:p>
              <a:endParaRPr lang="fr-FR" dirty="0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6DC73CC-3458-5C4F-B114-C4CF346C2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2157" y="4305301"/>
              <a:ext cx="3889827" cy="2552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1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11AAF-644B-E944-A146-541FA3657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-259343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Dryas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63D162A-6382-2F4D-87F9-EF0228E29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272" y="-1"/>
            <a:ext cx="4171330" cy="672418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682F1EA-EB8C-A844-9F86-B022CA7DFD78}"/>
              </a:ext>
            </a:extLst>
          </p:cNvPr>
          <p:cNvSpPr txBox="1"/>
          <p:nvPr/>
        </p:nvSpPr>
        <p:spPr>
          <a:xfrm>
            <a:off x="301083" y="1271239"/>
            <a:ext cx="696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des montagnes  </a:t>
            </a:r>
            <a:r>
              <a:rPr lang="fr-FR" b="1" dirty="0"/>
              <a:t>calcaires</a:t>
            </a:r>
            <a:r>
              <a:rPr lang="fr-FR" dirty="0"/>
              <a:t> (1200- 2200 m)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D84F73-2073-9B40-92BD-E5FEAD5A24CC}"/>
              </a:ext>
            </a:extLst>
          </p:cNvPr>
          <p:cNvSpPr txBox="1"/>
          <p:nvPr/>
        </p:nvSpPr>
        <p:spPr>
          <a:xfrm>
            <a:off x="336395" y="1728439"/>
            <a:ext cx="400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ligneuse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57A2BF-0568-4643-9F3E-E85444E9A5A9}"/>
              </a:ext>
            </a:extLst>
          </p:cNvPr>
          <p:cNvSpPr txBox="1"/>
          <p:nvPr/>
        </p:nvSpPr>
        <p:spPr>
          <a:xfrm>
            <a:off x="336394" y="2185639"/>
            <a:ext cx="723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en rosette, obtuses, dentées, blanches-tomenteuses en dessous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82B408-9804-5145-9755-CE48BFF9A6F4}"/>
              </a:ext>
            </a:extLst>
          </p:cNvPr>
          <p:cNvSpPr txBox="1"/>
          <p:nvPr/>
        </p:nvSpPr>
        <p:spPr>
          <a:xfrm>
            <a:off x="336395" y="2910468"/>
            <a:ext cx="521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Stipules soudées au pétiole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5E6053-0EC0-0148-A5E3-49CC47B24E22}"/>
              </a:ext>
            </a:extLst>
          </p:cNvPr>
          <p:cNvSpPr txBox="1"/>
          <p:nvPr/>
        </p:nvSpPr>
        <p:spPr>
          <a:xfrm>
            <a:off x="336394" y="3674390"/>
            <a:ext cx="632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blanches </a:t>
            </a:r>
            <a:r>
              <a:rPr lang="fr-FR" b="1" dirty="0"/>
              <a:t>hypogynes, </a:t>
            </a:r>
            <a:r>
              <a:rPr lang="fr-FR" dirty="0"/>
              <a:t>solitaires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180D19-98DE-5F45-8517-7F3CEE8E4C21}"/>
              </a:ext>
            </a:extLst>
          </p:cNvPr>
          <p:cNvSpPr txBox="1"/>
          <p:nvPr/>
        </p:nvSpPr>
        <p:spPr>
          <a:xfrm>
            <a:off x="423746" y="4303030"/>
            <a:ext cx="614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à 6 – 9 pétales -  pas d’</a:t>
            </a:r>
            <a:r>
              <a:rPr lang="fr-FR" dirty="0" err="1"/>
              <a:t>épicalice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1A1CA8-2EDE-8847-B5A9-66017BC37B6E}"/>
              </a:ext>
            </a:extLst>
          </p:cNvPr>
          <p:cNvSpPr txBox="1"/>
          <p:nvPr/>
        </p:nvSpPr>
        <p:spPr>
          <a:xfrm>
            <a:off x="490654" y="4931670"/>
            <a:ext cx="356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nombreuses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AAE149-37CC-004B-8D80-1B674507BE87}"/>
              </a:ext>
            </a:extLst>
          </p:cNvPr>
          <p:cNvSpPr txBox="1"/>
          <p:nvPr/>
        </p:nvSpPr>
        <p:spPr>
          <a:xfrm>
            <a:off x="398255" y="5560310"/>
            <a:ext cx="487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Carpelles l</a:t>
            </a:r>
            <a:r>
              <a:rPr lang="fr-FR" b="1" dirty="0"/>
              <a:t>ancéolés </a:t>
            </a:r>
            <a:r>
              <a:rPr lang="fr-FR" dirty="0"/>
              <a:t>à </a:t>
            </a:r>
            <a:r>
              <a:rPr lang="fr-FR" b="1" dirty="0"/>
              <a:t>style accrescent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C15A31-3713-D541-88C7-E5A5D4F4D133}"/>
              </a:ext>
            </a:extLst>
          </p:cNvPr>
          <p:cNvSpPr txBox="1"/>
          <p:nvPr/>
        </p:nvSpPr>
        <p:spPr>
          <a:xfrm>
            <a:off x="490654" y="6211229"/>
            <a:ext cx="40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Akènes </a:t>
            </a:r>
            <a:r>
              <a:rPr lang="fr-FR" dirty="0"/>
              <a:t>surmontés d’un long style poilu</a:t>
            </a:r>
          </a:p>
        </p:txBody>
      </p:sp>
    </p:spTree>
    <p:extLst>
      <p:ext uri="{BB962C8B-B14F-4D97-AF65-F5344CB8AC3E}">
        <p14:creationId xmlns:p14="http://schemas.microsoft.com/office/powerpoint/2010/main" val="2379666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6F04C5-53E1-B04E-90DB-517A5B13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0D6DF31-9090-1A40-AC4E-6EAC24E1F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494" y="-1"/>
            <a:ext cx="5169348" cy="6858001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B52CE8-56C8-B64D-890B-A3A36E1BFCC1}"/>
              </a:ext>
            </a:extLst>
          </p:cNvPr>
          <p:cNvSpPr txBox="1"/>
          <p:nvPr/>
        </p:nvSpPr>
        <p:spPr>
          <a:xfrm>
            <a:off x="322119" y="365125"/>
            <a:ext cx="317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7 – Le genre </a:t>
            </a:r>
            <a:r>
              <a:rPr lang="fr-FR" sz="2400" b="1" i="1" dirty="0" err="1">
                <a:solidFill>
                  <a:srgbClr val="FF0000"/>
                </a:solidFill>
              </a:rPr>
              <a:t>Aruncus</a:t>
            </a:r>
            <a:r>
              <a:rPr lang="fr-FR" sz="2400" b="1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4B934C-8DBE-334E-B912-417E84B11E93}"/>
              </a:ext>
            </a:extLst>
          </p:cNvPr>
          <p:cNvSpPr txBox="1"/>
          <p:nvPr/>
        </p:nvSpPr>
        <p:spPr>
          <a:xfrm>
            <a:off x="322118" y="826790"/>
            <a:ext cx="317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Genre </a:t>
            </a:r>
            <a:r>
              <a:rPr lang="fr-FR" b="1" dirty="0" err="1">
                <a:solidFill>
                  <a:schemeClr val="accent1"/>
                </a:solidFill>
              </a:rPr>
              <a:t>monospécifique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C75D9D8-9D64-2C43-8D77-21F5DCC9EBC9}"/>
              </a:ext>
            </a:extLst>
          </p:cNvPr>
          <p:cNvSpPr txBox="1"/>
          <p:nvPr/>
        </p:nvSpPr>
        <p:spPr>
          <a:xfrm>
            <a:off x="322118" y="1416458"/>
            <a:ext cx="683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 vivace, à  souche épaisse, en touffe, à tiges dressées, sillonnées, robustes, simples, atteignant 1,50 m de hauteur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B55266-E838-E44B-ABA8-F5D973D2105A}"/>
              </a:ext>
            </a:extLst>
          </p:cNvPr>
          <p:cNvSpPr txBox="1"/>
          <p:nvPr/>
        </p:nvSpPr>
        <p:spPr>
          <a:xfrm>
            <a:off x="322118" y="2339126"/>
            <a:ext cx="633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 dans les bois humides des montagnes de l’étage subalpin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BBEAA73-50C6-5345-8B1A-A0869FAAE761}"/>
              </a:ext>
            </a:extLst>
          </p:cNvPr>
          <p:cNvGrpSpPr/>
          <p:nvPr/>
        </p:nvGrpSpPr>
        <p:grpSpPr>
          <a:xfrm>
            <a:off x="477982" y="3118648"/>
            <a:ext cx="6675512" cy="3739352"/>
            <a:chOff x="477982" y="3118648"/>
            <a:chExt cx="6675512" cy="373935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F437851-3670-C940-A14A-0AC1CAB5D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6196" y="3396309"/>
              <a:ext cx="2957298" cy="3461691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3753114-5DD8-D741-B5C4-7C956B2EB027}"/>
                </a:ext>
              </a:extLst>
            </p:cNvPr>
            <p:cNvSpPr txBox="1"/>
            <p:nvPr/>
          </p:nvSpPr>
          <p:spPr>
            <a:xfrm>
              <a:off x="477982" y="3118648"/>
              <a:ext cx="37182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Feuilles  très grandes ( 20 – 30 cm ) sans stipules, </a:t>
              </a:r>
              <a:r>
                <a:rPr lang="fr-FR" dirty="0" err="1"/>
                <a:t>bipennatiséquées</a:t>
              </a:r>
              <a:r>
                <a:rPr lang="fr-FR" dirty="0"/>
                <a:t>, peu nombreuses,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0C37FD88-8C17-B746-B22A-44412A7C01A2}"/>
              </a:ext>
            </a:extLst>
          </p:cNvPr>
          <p:cNvSpPr txBox="1"/>
          <p:nvPr/>
        </p:nvSpPr>
        <p:spPr>
          <a:xfrm>
            <a:off x="417719" y="4225037"/>
            <a:ext cx="3283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Folioles ovales, opposées, </a:t>
            </a:r>
            <a:r>
              <a:rPr lang="fr-FR" dirty="0" err="1"/>
              <a:t>pétiolulées</a:t>
            </a:r>
            <a:r>
              <a:rPr lang="fr-FR" dirty="0"/>
              <a:t>, irrégulières et doublement dentées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0C4A0A8-D045-F346-9BDB-C1F2AB17CF1D}"/>
              </a:ext>
            </a:extLst>
          </p:cNvPr>
          <p:cNvSpPr txBox="1"/>
          <p:nvPr/>
        </p:nvSpPr>
        <p:spPr>
          <a:xfrm>
            <a:off x="5486400" y="2594559"/>
            <a:ext cx="1433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Aruncus</a:t>
            </a:r>
            <a:r>
              <a:rPr lang="fr-FR" sz="1400" i="1" dirty="0"/>
              <a:t> </a:t>
            </a:r>
            <a:r>
              <a:rPr lang="fr-FR" sz="1400" i="1" dirty="0" err="1"/>
              <a:t>dioicus</a:t>
            </a:r>
            <a:r>
              <a:rPr lang="fr-FR" sz="1400" i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9D373A-77BA-7A4E-9257-01318F13196C}"/>
              </a:ext>
            </a:extLst>
          </p:cNvPr>
          <p:cNvSpPr txBox="1"/>
          <p:nvPr/>
        </p:nvSpPr>
        <p:spPr>
          <a:xfrm>
            <a:off x="4097867" y="457458"/>
            <a:ext cx="236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Barbe de bouc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5D1522-E1AB-BB4C-81B7-8A5E388FE8FB}"/>
              </a:ext>
            </a:extLst>
          </p:cNvPr>
          <p:cNvSpPr txBox="1"/>
          <p:nvPr/>
        </p:nvSpPr>
        <p:spPr>
          <a:xfrm>
            <a:off x="477981" y="5362222"/>
            <a:ext cx="361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bourgeons souterrains, naissant à la base des tiges, multiplient la plante</a:t>
            </a:r>
          </a:p>
        </p:txBody>
      </p:sp>
    </p:spTree>
    <p:extLst>
      <p:ext uri="{BB962C8B-B14F-4D97-AF65-F5344CB8AC3E}">
        <p14:creationId xmlns:p14="http://schemas.microsoft.com/office/powerpoint/2010/main" val="22622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BB6E04-D096-3944-9F19-465B6124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0642"/>
            <a:ext cx="10515600" cy="129987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Grande</a:t>
            </a:r>
            <a:r>
              <a:rPr lang="fr-FR" b="1" dirty="0"/>
              <a:t>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diversité végétale </a:t>
            </a:r>
            <a:r>
              <a:rPr lang="fr-FR" dirty="0"/>
              <a:t>: </a:t>
            </a:r>
            <a:br>
              <a:rPr lang="fr-FR" dirty="0"/>
            </a:br>
            <a:r>
              <a:rPr lang="fr-FR" sz="2700" dirty="0"/>
              <a:t>On y rencontre  :</a:t>
            </a:r>
            <a:br>
              <a:rPr lang="fr-FR" dirty="0"/>
            </a:br>
            <a:endParaRPr lang="fr-FR" sz="2200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D311084-A28E-3F4E-A708-90A712D34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958" y="-182437"/>
            <a:ext cx="3373677" cy="2783338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872CFC9-6182-9F4A-90D7-7B7BA97796A7}"/>
              </a:ext>
            </a:extLst>
          </p:cNvPr>
          <p:cNvCxnSpPr>
            <a:cxnSpLocks/>
          </p:cNvCxnSpPr>
          <p:nvPr/>
        </p:nvCxnSpPr>
        <p:spPr>
          <a:xfrm flipV="1">
            <a:off x="4860099" y="684742"/>
            <a:ext cx="3444657" cy="10676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2708138-8BAE-BD41-AD51-86B457DF6C03}"/>
              </a:ext>
            </a:extLst>
          </p:cNvPr>
          <p:cNvSpPr txBox="1"/>
          <p:nvPr/>
        </p:nvSpPr>
        <p:spPr>
          <a:xfrm>
            <a:off x="838200" y="3244334"/>
            <a:ext cx="3696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- Des plantes arbustives; ex: </a:t>
            </a:r>
            <a:r>
              <a:rPr lang="fr-FR" sz="2000" i="1" dirty="0"/>
              <a:t>Rosa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A9A6565-DA7A-0749-8DB4-7CE9A01E17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687" y="2600901"/>
            <a:ext cx="3565705" cy="2385457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53C6672-0E04-0E4A-8926-FBCCEBD68D10}"/>
              </a:ext>
            </a:extLst>
          </p:cNvPr>
          <p:cNvCxnSpPr>
            <a:cxnSpLocks/>
          </p:cNvCxnSpPr>
          <p:nvPr/>
        </p:nvCxnSpPr>
        <p:spPr>
          <a:xfrm>
            <a:off x="4860099" y="3429000"/>
            <a:ext cx="2580361" cy="153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A7DACE8-7D6F-8544-A2AE-7E9CD99361E0}"/>
              </a:ext>
            </a:extLst>
          </p:cNvPr>
          <p:cNvSpPr txBox="1"/>
          <p:nvPr/>
        </p:nvSpPr>
        <p:spPr>
          <a:xfrm>
            <a:off x="838200" y="4955580"/>
            <a:ext cx="258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Des arbres ; ex : </a:t>
            </a:r>
            <a:r>
              <a:rPr lang="fr-FR" i="1" dirty="0" err="1"/>
              <a:t>Sorbus</a:t>
            </a:r>
            <a:endParaRPr lang="fr-FR" i="1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BFDC47-BE85-2C49-9868-4B78DEF050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1326" y="3644444"/>
            <a:ext cx="2580361" cy="3154973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EF7E024-B434-9A4E-A29C-C5105CC01831}"/>
              </a:ext>
            </a:extLst>
          </p:cNvPr>
          <p:cNvCxnSpPr/>
          <p:nvPr/>
        </p:nvCxnSpPr>
        <p:spPr>
          <a:xfrm>
            <a:off x="3544866" y="6225436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C3E132B-A75A-3D4E-9733-257B0007759C}"/>
              </a:ext>
            </a:extLst>
          </p:cNvPr>
          <p:cNvCxnSpPr/>
          <p:nvPr/>
        </p:nvCxnSpPr>
        <p:spPr>
          <a:xfrm>
            <a:off x="3770334" y="5198090"/>
            <a:ext cx="1089765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72BDF814-4A34-D547-B0F6-9B4DA2EA94BA}"/>
              </a:ext>
            </a:extLst>
          </p:cNvPr>
          <p:cNvSpPr txBox="1"/>
          <p:nvPr/>
        </p:nvSpPr>
        <p:spPr>
          <a:xfrm>
            <a:off x="838200" y="1584506"/>
            <a:ext cx="403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Des plantes herbacées ; ex : </a:t>
            </a:r>
            <a:r>
              <a:rPr lang="fr-FR" sz="2000" i="1" dirty="0" err="1"/>
              <a:t>Fragaria</a:t>
            </a:r>
            <a:endParaRPr lang="fr-FR" sz="2000" i="1" dirty="0"/>
          </a:p>
        </p:txBody>
      </p:sp>
    </p:spTree>
    <p:extLst>
      <p:ext uri="{BB962C8B-B14F-4D97-AF65-F5344CB8AC3E}">
        <p14:creationId xmlns:p14="http://schemas.microsoft.com/office/powerpoint/2010/main" val="10899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A7B0C16-408F-D54A-A874-30E2DB2BF385}"/>
              </a:ext>
            </a:extLst>
          </p:cNvPr>
          <p:cNvSpPr txBox="1"/>
          <p:nvPr/>
        </p:nvSpPr>
        <p:spPr>
          <a:xfrm>
            <a:off x="623455" y="155864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Aruncus</a:t>
            </a:r>
            <a:r>
              <a:rPr lang="fr-FR" b="1" dirty="0"/>
              <a:t> : les fleurs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CC2379-2740-F041-807D-3627914A6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77772"/>
            <a:ext cx="5365175" cy="3580228"/>
          </a:xfrm>
          <a:prstGeom prst="rect">
            <a:avLst/>
          </a:prstGeom>
        </p:spPr>
      </p:pic>
      <p:pic>
        <p:nvPicPr>
          <p:cNvPr id="9" name="Espace réservé du contenu 5">
            <a:extLst>
              <a:ext uri="{FF2B5EF4-FFF2-40B4-BE49-F238E27FC236}">
                <a16:creationId xmlns:a16="http://schemas.microsoft.com/office/drawing/2014/main" id="{AF880424-E050-674D-9176-028F2AB638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308" y="3072472"/>
            <a:ext cx="5660770" cy="3787055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CE825031-E47E-8B47-B4B9-3AA06CCC4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843"/>
          <a:stretch/>
        </p:blipFill>
        <p:spPr>
          <a:xfrm>
            <a:off x="8267171" y="-978694"/>
            <a:ext cx="3924829" cy="4351338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102CB2D-C6AE-8D40-A1A4-2E8D2BDF96F4}"/>
              </a:ext>
            </a:extLst>
          </p:cNvPr>
          <p:cNvSpPr txBox="1"/>
          <p:nvPr/>
        </p:nvSpPr>
        <p:spPr>
          <a:xfrm>
            <a:off x="328613" y="657225"/>
            <a:ext cx="765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terminale formée de nombreux épis linéaires groupés en une grande panicule pyramidale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90DE35B-75B1-614C-BA10-84EC6F8EA4EE}"/>
              </a:ext>
            </a:extLst>
          </p:cNvPr>
          <p:cNvGrpSpPr/>
          <p:nvPr/>
        </p:nvGrpSpPr>
        <p:grpSpPr>
          <a:xfrm>
            <a:off x="335980" y="1244149"/>
            <a:ext cx="10970195" cy="5265117"/>
            <a:chOff x="335980" y="1244149"/>
            <a:chExt cx="10970195" cy="52651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3D478CF-D32D-2145-9F53-ACB0F2C73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705" y="6013966"/>
              <a:ext cx="495300" cy="4953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FDBA14F-BC53-F447-B7B8-C2CC7E408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8475" y="5845175"/>
              <a:ext cx="647700" cy="6477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7E38568-B98E-E046-B6C2-CC9A1F28121C}"/>
                </a:ext>
              </a:extLst>
            </p:cNvPr>
            <p:cNvSpPr txBox="1"/>
            <p:nvPr/>
          </p:nvSpPr>
          <p:spPr>
            <a:xfrm>
              <a:off x="335980" y="1244149"/>
              <a:ext cx="7141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Plante</a:t>
              </a:r>
              <a:r>
                <a:rPr lang="fr-FR" b="1" dirty="0"/>
                <a:t> dioïque </a:t>
              </a:r>
              <a:r>
                <a:rPr lang="fr-FR" dirty="0"/>
                <a:t>à fleurs  blanches, sessiles , hypogynes et très petites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85FFABE-F7FA-1646-84E2-33F9DF4AAC67}"/>
              </a:ext>
            </a:extLst>
          </p:cNvPr>
          <p:cNvSpPr txBox="1"/>
          <p:nvPr/>
        </p:nvSpPr>
        <p:spPr>
          <a:xfrm>
            <a:off x="282287" y="1684605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simple, , sans calicule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C92F53-376F-9D4B-B573-5CCF9FB6E833}"/>
              </a:ext>
            </a:extLst>
          </p:cNvPr>
          <p:cNvSpPr txBox="1"/>
          <p:nvPr/>
        </p:nvSpPr>
        <p:spPr>
          <a:xfrm>
            <a:off x="264432" y="2015739"/>
            <a:ext cx="359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de 5 mm de diamètre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10FF347-913A-7E44-8C23-B9378650281A}"/>
              </a:ext>
            </a:extLst>
          </p:cNvPr>
          <p:cNvGrpSpPr/>
          <p:nvPr/>
        </p:nvGrpSpPr>
        <p:grpSpPr>
          <a:xfrm>
            <a:off x="241268" y="2354118"/>
            <a:ext cx="7626579" cy="2613092"/>
            <a:chOff x="241268" y="2354118"/>
            <a:chExt cx="7626579" cy="2613092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C129331-942E-5C41-9FF1-67E49539953D}"/>
                </a:ext>
              </a:extLst>
            </p:cNvPr>
            <p:cNvSpPr txBox="1"/>
            <p:nvPr/>
          </p:nvSpPr>
          <p:spPr>
            <a:xfrm>
              <a:off x="241268" y="2908440"/>
              <a:ext cx="488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Les fruits sont des</a:t>
              </a:r>
              <a:r>
                <a:rPr lang="fr-FR" b="1" dirty="0"/>
                <a:t> follicules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FFB2D20-0C10-CC42-908F-5C2B46066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693" y="2354118"/>
              <a:ext cx="2610154" cy="2613092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711EE2DE-CDEC-C545-A7E5-1EA874A08B70}"/>
              </a:ext>
            </a:extLst>
          </p:cNvPr>
          <p:cNvSpPr txBox="1"/>
          <p:nvPr/>
        </p:nvSpPr>
        <p:spPr>
          <a:xfrm>
            <a:off x="264432" y="2332372"/>
            <a:ext cx="6410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 , plus longues que les pétales–</a:t>
            </a:r>
          </a:p>
          <a:p>
            <a:r>
              <a:rPr lang="fr-FR" dirty="0"/>
              <a:t>fleurs femelles à 3 – 4 carpelles lancéolés –style non accrescent</a:t>
            </a:r>
          </a:p>
        </p:txBody>
      </p:sp>
    </p:spTree>
    <p:extLst>
      <p:ext uri="{BB962C8B-B14F-4D97-AF65-F5344CB8AC3E}">
        <p14:creationId xmlns:p14="http://schemas.microsoft.com/office/powerpoint/2010/main" val="18504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B0A674-D2F9-0448-BE6F-8CD7EA2B1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614" y="365125"/>
            <a:ext cx="7105185" cy="1325563"/>
          </a:xfrm>
        </p:spPr>
        <p:txBody>
          <a:bodyPr>
            <a:normAutofit/>
          </a:bodyPr>
          <a:lstStyle/>
          <a:p>
            <a:r>
              <a:rPr lang="fr-FR" sz="2800" b="1" i="1" dirty="0" err="1"/>
              <a:t>Aruncus</a:t>
            </a:r>
            <a:r>
              <a:rPr lang="fr-FR" sz="2800" b="1" i="1" dirty="0"/>
              <a:t> </a:t>
            </a:r>
            <a:r>
              <a:rPr lang="fr-FR" sz="2800" b="1" i="1" dirty="0" err="1"/>
              <a:t>dioïcus</a:t>
            </a:r>
            <a:r>
              <a:rPr lang="fr-FR" sz="2800" b="1" i="1" dirty="0"/>
              <a:t> </a:t>
            </a:r>
            <a:r>
              <a:rPr lang="fr-FR" sz="2800" dirty="0"/>
              <a:t>: les follicules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B300D92-13FD-9E4A-9906-5306A663F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999" y="-152694"/>
            <a:ext cx="3952080" cy="7305361"/>
          </a:xfrm>
        </p:spPr>
      </p:pic>
      <p:sp>
        <p:nvSpPr>
          <p:cNvPr id="6" name="Cadre 5">
            <a:extLst>
              <a:ext uri="{FF2B5EF4-FFF2-40B4-BE49-F238E27FC236}">
                <a16:creationId xmlns:a16="http://schemas.microsoft.com/office/drawing/2014/main" id="{BCCD195E-04C0-BD42-9568-7F1C53371442}"/>
              </a:ext>
            </a:extLst>
          </p:cNvPr>
          <p:cNvSpPr/>
          <p:nvPr/>
        </p:nvSpPr>
        <p:spPr>
          <a:xfrm>
            <a:off x="5539501" y="2923158"/>
            <a:ext cx="3713356" cy="1204331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Ils se retournent à maturité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EC17AE-826C-2C4A-95C2-C452C362B6C7}"/>
              </a:ext>
            </a:extLst>
          </p:cNvPr>
          <p:cNvSpPr txBox="1"/>
          <p:nvPr/>
        </p:nvSpPr>
        <p:spPr>
          <a:xfrm>
            <a:off x="4765819" y="4832808"/>
            <a:ext cx="4293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(On remarque ici les carpelles lancéolés et le style non accrescent)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741F586-B7AB-B044-B2E6-4C3FE08DD4FC}"/>
              </a:ext>
            </a:extLst>
          </p:cNvPr>
          <p:cNvGrpSpPr/>
          <p:nvPr/>
        </p:nvGrpSpPr>
        <p:grpSpPr>
          <a:xfrm>
            <a:off x="6760030" y="1378861"/>
            <a:ext cx="4680856" cy="1204330"/>
            <a:chOff x="6760030" y="1378861"/>
            <a:chExt cx="4680856" cy="1204330"/>
          </a:xfrm>
        </p:grpSpPr>
        <p:sp>
          <p:nvSpPr>
            <p:cNvPr id="3" name="Cadre 2">
              <a:extLst>
                <a:ext uri="{FF2B5EF4-FFF2-40B4-BE49-F238E27FC236}">
                  <a16:creationId xmlns:a16="http://schemas.microsoft.com/office/drawing/2014/main" id="{082567AF-27F3-2947-BD00-5A51BA7ED8AE}"/>
                </a:ext>
              </a:extLst>
            </p:cNvPr>
            <p:cNvSpPr/>
            <p:nvPr/>
          </p:nvSpPr>
          <p:spPr>
            <a:xfrm>
              <a:off x="6760030" y="1378861"/>
              <a:ext cx="4680856" cy="1204330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8F09285-0700-A144-AE58-B13B9F5DAD6C}"/>
                </a:ext>
              </a:extLst>
            </p:cNvPr>
            <p:cNvSpPr txBox="1"/>
            <p:nvPr/>
          </p:nvSpPr>
          <p:spPr>
            <a:xfrm>
              <a:off x="6912429" y="1556657"/>
              <a:ext cx="44413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5">
                      <a:lumMod val="75000"/>
                    </a:schemeClr>
                  </a:solidFill>
                </a:rPr>
                <a:t>Fruit sec, dérivant d’un seul carpelle et</a:t>
              </a:r>
            </a:p>
            <a:p>
              <a:r>
                <a:rPr lang="fr-FR" dirty="0">
                  <a:solidFill>
                    <a:schemeClr val="accent5">
                      <a:lumMod val="75000"/>
                    </a:schemeClr>
                  </a:solidFill>
                </a:rPr>
                <a:t> s’ouvrant par une seule fente au niveau </a:t>
              </a:r>
            </a:p>
            <a:p>
              <a:r>
                <a:rPr lang="fr-FR" dirty="0">
                  <a:solidFill>
                    <a:schemeClr val="accent5">
                      <a:lumMod val="75000"/>
                    </a:schemeClr>
                  </a:solidFill>
                </a:rPr>
                <a:t>de la suture placentaire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87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88635-AC6A-8744-B66B-A6A3C312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 useBgFill="1"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BD34BF-C00F-8745-83FC-A2B8C86A2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68" y="0"/>
            <a:ext cx="12192000" cy="6858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Reconnaitre le genre : </a:t>
            </a:r>
            <a:r>
              <a:rPr lang="fr-FR" b="1" i="1" dirty="0" err="1"/>
              <a:t>Aruncus</a:t>
            </a:r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89247C-49DF-6841-B86D-6F47174B9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9862" y="0"/>
            <a:ext cx="5581238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7CDB9A-ECAA-0840-AF90-40434DCD9BF8}"/>
              </a:ext>
            </a:extLst>
          </p:cNvPr>
          <p:cNvSpPr txBox="1"/>
          <p:nvPr/>
        </p:nvSpPr>
        <p:spPr>
          <a:xfrm>
            <a:off x="92597" y="636608"/>
            <a:ext cx="621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de grande taille </a:t>
            </a:r>
            <a:r>
              <a:rPr lang="fr-FR" dirty="0" err="1"/>
              <a:t>bipennatiséquées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B9FF03-D723-C84F-A5BD-0C64545DF274}"/>
              </a:ext>
            </a:extLst>
          </p:cNvPr>
          <p:cNvSpPr txBox="1"/>
          <p:nvPr/>
        </p:nvSpPr>
        <p:spPr>
          <a:xfrm>
            <a:off x="92597" y="1165860"/>
            <a:ext cx="427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dioïque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CB0D7E-1CE6-724D-B782-881BD9BAC441}"/>
              </a:ext>
            </a:extLst>
          </p:cNvPr>
          <p:cNvSpPr txBox="1"/>
          <p:nvPr/>
        </p:nvSpPr>
        <p:spPr>
          <a:xfrm>
            <a:off x="92597" y="1690688"/>
            <a:ext cx="582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multiflore  - fleurs blanches de petite taille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6A2C81-8D54-5B45-8126-E2722836B718}"/>
              </a:ext>
            </a:extLst>
          </p:cNvPr>
          <p:cNvSpPr txBox="1"/>
          <p:nvPr/>
        </p:nvSpPr>
        <p:spPr>
          <a:xfrm>
            <a:off x="92597" y="2333297"/>
            <a:ext cx="513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Fleurs hypogynes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EC9F69-114C-9E42-83F5-9E8BE9B99B7F}"/>
              </a:ext>
            </a:extLst>
          </p:cNvPr>
          <p:cNvSpPr txBox="1"/>
          <p:nvPr/>
        </p:nvSpPr>
        <p:spPr>
          <a:xfrm>
            <a:off x="30883" y="3970706"/>
            <a:ext cx="536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Carpelles lancéolés </a:t>
            </a:r>
            <a:r>
              <a:rPr lang="fr-FR" dirty="0"/>
              <a:t>se retournant à maturité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4A20F0-7343-D84D-98E6-72663E741991}"/>
              </a:ext>
            </a:extLst>
          </p:cNvPr>
          <p:cNvSpPr txBox="1"/>
          <p:nvPr/>
        </p:nvSpPr>
        <p:spPr>
          <a:xfrm>
            <a:off x="145368" y="4828768"/>
            <a:ext cx="446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Fruits : follicules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3D3A32-5222-424C-BBFA-7E468FF79ACC}"/>
              </a:ext>
            </a:extLst>
          </p:cNvPr>
          <p:cNvSpPr txBox="1"/>
          <p:nvPr/>
        </p:nvSpPr>
        <p:spPr>
          <a:xfrm>
            <a:off x="92598" y="3168868"/>
            <a:ext cx="335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nombreuses</a:t>
            </a:r>
          </a:p>
        </p:txBody>
      </p:sp>
    </p:spTree>
    <p:extLst>
      <p:ext uri="{BB962C8B-B14F-4D97-AF65-F5344CB8AC3E}">
        <p14:creationId xmlns:p14="http://schemas.microsoft.com/office/powerpoint/2010/main" val="408399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68FD2-E53F-EB4C-AF57-662D5FF45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03B8007-9078-D043-BEEE-EEBFA94D2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3799" y="0"/>
            <a:ext cx="9144001" cy="6858001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CA9046-F12E-B245-9721-657F80DDDCEA}"/>
              </a:ext>
            </a:extLst>
          </p:cNvPr>
          <p:cNvSpPr txBox="1"/>
          <p:nvPr/>
        </p:nvSpPr>
        <p:spPr>
          <a:xfrm>
            <a:off x="269823" y="254833"/>
            <a:ext cx="691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8 – Genre</a:t>
            </a:r>
            <a:r>
              <a:rPr lang="fr-FR" sz="2400" b="1" i="1" dirty="0">
                <a:solidFill>
                  <a:srgbClr val="FF0000"/>
                </a:solidFill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</a:rPr>
              <a:t>Filipendula</a:t>
            </a:r>
            <a:r>
              <a:rPr lang="fr-FR" sz="2400" b="1" i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3DE4FC-A374-3A43-A793-F93C7528541A}"/>
              </a:ext>
            </a:extLst>
          </p:cNvPr>
          <p:cNvSpPr txBox="1"/>
          <p:nvPr/>
        </p:nvSpPr>
        <p:spPr>
          <a:xfrm>
            <a:off x="9773587" y="254833"/>
            <a:ext cx="1923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(F. </a:t>
            </a:r>
            <a:r>
              <a:rPr lang="fr-FR" sz="1400" i="1" dirty="0" err="1">
                <a:solidFill>
                  <a:schemeClr val="bg1"/>
                </a:solidFill>
              </a:rPr>
              <a:t>ulmaria</a:t>
            </a:r>
            <a:r>
              <a:rPr lang="fr-FR" sz="1400" i="1" dirty="0">
                <a:solidFill>
                  <a:schemeClr val="bg1"/>
                </a:solidFill>
              </a:rPr>
              <a:t> 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2C2FAB-1459-B942-8F4A-75A83555E08D}"/>
              </a:ext>
            </a:extLst>
          </p:cNvPr>
          <p:cNvSpPr txBox="1"/>
          <p:nvPr/>
        </p:nvSpPr>
        <p:spPr>
          <a:xfrm>
            <a:off x="269823" y="1858780"/>
            <a:ext cx="2623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Plantes connues sous le nom vernaculaire de : Reine des près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62C348-E01F-474F-A97B-345CE2DB53BD}"/>
              </a:ext>
            </a:extLst>
          </p:cNvPr>
          <p:cNvSpPr txBox="1"/>
          <p:nvPr/>
        </p:nvSpPr>
        <p:spPr>
          <a:xfrm>
            <a:off x="269823" y="3429000"/>
            <a:ext cx="2698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sont des plantes herbacées robustes à fleurs blanches odorantes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293384-13A8-034D-AD72-FAA5886A03EB}"/>
              </a:ext>
            </a:extLst>
          </p:cNvPr>
          <p:cNvSpPr txBox="1"/>
          <p:nvPr/>
        </p:nvSpPr>
        <p:spPr>
          <a:xfrm>
            <a:off x="269823" y="5051685"/>
            <a:ext cx="296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Poussent dans les prairies humides, les </a:t>
            </a:r>
            <a:r>
              <a:rPr lang="fr-FR" dirty="0" err="1"/>
              <a:t>mégaphorbiaies</a:t>
            </a:r>
            <a:r>
              <a:rPr lang="fr-FR" dirty="0"/>
              <a:t> d’autres dans les forêts à feuilles caduques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1EC8A4-03CA-7E4A-9A80-257518706395}"/>
              </a:ext>
            </a:extLst>
          </p:cNvPr>
          <p:cNvSpPr txBox="1"/>
          <p:nvPr/>
        </p:nvSpPr>
        <p:spPr>
          <a:xfrm>
            <a:off x="838200" y="1400537"/>
            <a:ext cx="212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 espèces en France</a:t>
            </a:r>
          </a:p>
        </p:txBody>
      </p:sp>
    </p:spTree>
    <p:extLst>
      <p:ext uri="{BB962C8B-B14F-4D97-AF65-F5344CB8AC3E}">
        <p14:creationId xmlns:p14="http://schemas.microsoft.com/office/powerpoint/2010/main" val="385337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6433D7-A295-0B4F-A70B-6031D5DA0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924" y="809046"/>
            <a:ext cx="5611338" cy="375398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022E02-CA58-6140-A946-558E6BA0F7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121" y="0"/>
            <a:ext cx="3133764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B64A2B3-134E-1D4C-A1F7-C5A6D22A9C29}"/>
              </a:ext>
            </a:extLst>
          </p:cNvPr>
          <p:cNvSpPr txBox="1"/>
          <p:nvPr/>
        </p:nvSpPr>
        <p:spPr>
          <a:xfrm>
            <a:off x="289367" y="196770"/>
            <a:ext cx="439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Filipendula</a:t>
            </a:r>
            <a:r>
              <a:rPr lang="fr-FR" b="1" dirty="0"/>
              <a:t> : l’appareil végétatif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A88BD0-2360-3D47-A287-47C4120AD698}"/>
              </a:ext>
            </a:extLst>
          </p:cNvPr>
          <p:cNvSpPr txBox="1"/>
          <p:nvPr/>
        </p:nvSpPr>
        <p:spPr>
          <a:xfrm>
            <a:off x="4363655" y="5102106"/>
            <a:ext cx="566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composées, imparipennées et stipulées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CC9780-CD78-6740-A0A0-70BDB53BAC32}"/>
              </a:ext>
            </a:extLst>
          </p:cNvPr>
          <p:cNvSpPr txBox="1"/>
          <p:nvPr/>
        </p:nvSpPr>
        <p:spPr>
          <a:xfrm>
            <a:off x="4363655" y="5456201"/>
            <a:ext cx="449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Leurs segments latéraux sont alternativement grands et petits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1156AD-52CC-294F-BB6D-91B8F7D3D501}"/>
              </a:ext>
            </a:extLst>
          </p:cNvPr>
          <p:cNvSpPr txBox="1"/>
          <p:nvPr/>
        </p:nvSpPr>
        <p:spPr>
          <a:xfrm>
            <a:off x="4363655" y="6291898"/>
            <a:ext cx="484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 nombre de grands segments permet de distinguer les 2 espèces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09A139-693C-634C-8D83-78774DB1D53A}"/>
              </a:ext>
            </a:extLst>
          </p:cNvPr>
          <p:cNvSpPr txBox="1"/>
          <p:nvPr/>
        </p:nvSpPr>
        <p:spPr>
          <a:xfrm>
            <a:off x="1406431" y="5102106"/>
            <a:ext cx="2129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basales en rosette pas toujours persistantes à la floraison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EFE70B5-B70F-D447-8807-7CEBD3208A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445" y="153117"/>
            <a:ext cx="2219886" cy="4948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BAFED5-F34D-4441-A5A5-442CD114B9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233" y="14468"/>
            <a:ext cx="2571429" cy="3429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AED4E8-0CF6-2C4D-B6E9-DD779B7BDBB3}"/>
              </a:ext>
            </a:extLst>
          </p:cNvPr>
          <p:cNvSpPr txBox="1"/>
          <p:nvPr/>
        </p:nvSpPr>
        <p:spPr>
          <a:xfrm>
            <a:off x="5570174" y="3482289"/>
            <a:ext cx="1981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Racines terminées par des tubercules allongés</a:t>
            </a:r>
          </a:p>
        </p:txBody>
      </p:sp>
    </p:spTree>
    <p:extLst>
      <p:ext uri="{BB962C8B-B14F-4D97-AF65-F5344CB8AC3E}">
        <p14:creationId xmlns:p14="http://schemas.microsoft.com/office/powerpoint/2010/main" val="15351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9AA56AF-4041-DD4A-885F-CD98D84CA5D6}"/>
              </a:ext>
            </a:extLst>
          </p:cNvPr>
          <p:cNvSpPr txBox="1"/>
          <p:nvPr/>
        </p:nvSpPr>
        <p:spPr>
          <a:xfrm>
            <a:off x="486136" y="230188"/>
            <a:ext cx="462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</a:t>
            </a:r>
            <a:r>
              <a:rPr lang="fr-FR" b="1" i="1" dirty="0"/>
              <a:t> </a:t>
            </a:r>
            <a:r>
              <a:rPr lang="fr-FR" b="1" i="1" dirty="0" err="1"/>
              <a:t>Filipendula</a:t>
            </a:r>
            <a:r>
              <a:rPr lang="fr-FR" b="1" i="1" dirty="0"/>
              <a:t> </a:t>
            </a:r>
            <a:r>
              <a:rPr lang="fr-FR" b="1" dirty="0"/>
              <a:t>: l’appareil reproducteur </a:t>
            </a:r>
            <a:r>
              <a:rPr lang="fr-FR" dirty="0"/>
              <a:t>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5A1CF0-4FDA-3C42-9401-E609AB8B7459}"/>
              </a:ext>
            </a:extLst>
          </p:cNvPr>
          <p:cNvSpPr txBox="1"/>
          <p:nvPr/>
        </p:nvSpPr>
        <p:spPr>
          <a:xfrm>
            <a:off x="8260262" y="414854"/>
            <a:ext cx="367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en panicule terminale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683F83-DA2A-524A-A2FE-61CCAE7B33CC}"/>
              </a:ext>
            </a:extLst>
          </p:cNvPr>
          <p:cNvSpPr txBox="1"/>
          <p:nvPr/>
        </p:nvSpPr>
        <p:spPr>
          <a:xfrm>
            <a:off x="8155255" y="937908"/>
            <a:ext cx="3854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</a:t>
            </a:r>
            <a:r>
              <a:rPr lang="fr-FR" b="1" dirty="0"/>
              <a:t>hypogynes, </a:t>
            </a:r>
            <a:r>
              <a:rPr lang="fr-FR" dirty="0"/>
              <a:t>blanches, </a:t>
            </a:r>
            <a:r>
              <a:rPr lang="fr-FR" dirty="0" err="1"/>
              <a:t>pedicellées</a:t>
            </a:r>
            <a:r>
              <a:rPr lang="fr-FR" dirty="0"/>
              <a:t> ,nombreuses , petites et serrées</a:t>
            </a:r>
          </a:p>
          <a:p>
            <a:r>
              <a:rPr lang="fr-FR" dirty="0"/>
              <a:t>Sépales réfléchis</a:t>
            </a:r>
          </a:p>
          <a:p>
            <a:r>
              <a:rPr lang="fr-FR" dirty="0"/>
              <a:t>5-6-7 pétales blancs</a:t>
            </a:r>
          </a:p>
          <a:p>
            <a:r>
              <a:rPr lang="fr-FR" dirty="0"/>
              <a:t>Etamines à filets aussi longs que les pétales</a:t>
            </a:r>
          </a:p>
          <a:p>
            <a:r>
              <a:rPr lang="fr-FR" dirty="0"/>
              <a:t>5 à 9 </a:t>
            </a:r>
            <a:r>
              <a:rPr lang="fr-FR" b="1" dirty="0"/>
              <a:t>carpelles indéhiscents,  lancéolés </a:t>
            </a:r>
            <a:r>
              <a:rPr lang="fr-FR" dirty="0"/>
              <a:t>libres</a:t>
            </a:r>
          </a:p>
          <a:p>
            <a:r>
              <a:rPr lang="fr-FR" b="1" dirty="0"/>
              <a:t>Style non accrescent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A0F8195-E9DA-574C-994A-1E973A759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8719"/>
            <a:ext cx="5381318" cy="6139281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297627-93C0-F14D-9AED-B2B40051E2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318" y="0"/>
            <a:ext cx="2809589" cy="2544083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9B36D514-C043-954F-8AB2-B644B8AB5669}"/>
              </a:ext>
            </a:extLst>
          </p:cNvPr>
          <p:cNvGrpSpPr/>
          <p:nvPr/>
        </p:nvGrpSpPr>
        <p:grpSpPr>
          <a:xfrm>
            <a:off x="5342377" y="2841232"/>
            <a:ext cx="6592949" cy="4135967"/>
            <a:chOff x="5311963" y="2480472"/>
            <a:chExt cx="6592949" cy="4135967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1C4E09FA-E573-4240-9496-83B2460E68BF}"/>
                </a:ext>
              </a:extLst>
            </p:cNvPr>
            <p:cNvGrpSpPr/>
            <p:nvPr/>
          </p:nvGrpSpPr>
          <p:grpSpPr>
            <a:xfrm>
              <a:off x="5311963" y="2480472"/>
              <a:ext cx="6592949" cy="4135967"/>
              <a:chOff x="5311963" y="2480472"/>
              <a:chExt cx="6592949" cy="4135967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AA09F3ED-58F1-2547-87A8-1D176CC9CA60}"/>
                  </a:ext>
                </a:extLst>
              </p:cNvPr>
              <p:cNvGrpSpPr/>
              <p:nvPr/>
            </p:nvGrpSpPr>
            <p:grpSpPr>
              <a:xfrm>
                <a:off x="5348625" y="3278388"/>
                <a:ext cx="6556287" cy="3338051"/>
                <a:chOff x="5332908" y="2431537"/>
                <a:chExt cx="6556287" cy="3338051"/>
              </a:xfrm>
            </p:grpSpPr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8AB25027-D00D-E241-85A5-BAFD17624E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332908" y="3477562"/>
                  <a:ext cx="1528691" cy="1929156"/>
                </a:xfrm>
                <a:prstGeom prst="rect">
                  <a:avLst/>
                </a:prstGeom>
              </p:spPr>
            </p:pic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DCF5C2FD-7CAF-B841-98E8-24AECDE2F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21331500">
                  <a:off x="9463031" y="2431537"/>
                  <a:ext cx="2426164" cy="3338051"/>
                </a:xfrm>
                <a:prstGeom prst="rect">
                  <a:avLst/>
                </a:prstGeom>
              </p:spPr>
            </p:pic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7629BE8-7600-5D4B-80B8-A35A83176442}"/>
                    </a:ext>
                  </a:extLst>
                </p:cNvPr>
                <p:cNvSpPr txBox="1"/>
                <p:nvPr/>
              </p:nvSpPr>
              <p:spPr>
                <a:xfrm>
                  <a:off x="5381318" y="5075057"/>
                  <a:ext cx="1385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i="1" dirty="0"/>
                    <a:t>(F. </a:t>
                  </a:r>
                  <a:r>
                    <a:rPr lang="fr-FR" sz="1400" i="1" dirty="0" err="1"/>
                    <a:t>vulgaris</a:t>
                  </a:r>
                  <a:r>
                    <a:rPr lang="fr-FR" dirty="0"/>
                    <a:t>)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C972C93-E329-064E-A09E-FB7C0D861E68}"/>
                    </a:ext>
                  </a:extLst>
                </p:cNvPr>
                <p:cNvSpPr txBox="1"/>
                <p:nvPr/>
              </p:nvSpPr>
              <p:spPr>
                <a:xfrm>
                  <a:off x="9769642" y="4684295"/>
                  <a:ext cx="14919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i="1" dirty="0"/>
                    <a:t>(F. </a:t>
                  </a:r>
                  <a:r>
                    <a:rPr lang="fr-FR" i="1" dirty="0" err="1"/>
                    <a:t>ulmaria</a:t>
                  </a:r>
                  <a:r>
                    <a:rPr lang="fr-FR" i="1" dirty="0"/>
                    <a:t>)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ABE9F903-DFD9-874B-9BC3-74C3DAA105EC}"/>
                    </a:ext>
                  </a:extLst>
                </p:cNvPr>
                <p:cNvSpPr txBox="1"/>
                <p:nvPr/>
              </p:nvSpPr>
              <p:spPr>
                <a:xfrm>
                  <a:off x="7299158" y="3788359"/>
                  <a:ext cx="2037347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b="1" dirty="0"/>
                    <a:t>6 à 12 akènes qui selon l’espèce, sont droits ou tordus en spirale</a:t>
                  </a:r>
                </a:p>
              </p:txBody>
            </p:sp>
          </p:grp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3DC05030-EDB4-D741-A3D4-E36E26A6D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11963" y="2480472"/>
                <a:ext cx="2251555" cy="2154738"/>
              </a:xfrm>
              <a:prstGeom prst="rect">
                <a:avLst/>
              </a:prstGeom>
            </p:spPr>
          </p:pic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4003856-1B86-104D-8C2A-7D4A3D90E353}"/>
                </a:ext>
              </a:extLst>
            </p:cNvPr>
            <p:cNvSpPr txBox="1"/>
            <p:nvPr/>
          </p:nvSpPr>
          <p:spPr>
            <a:xfrm>
              <a:off x="8648424" y="6271331"/>
              <a:ext cx="1104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/>
                <a:t>(F. </a:t>
              </a:r>
              <a:r>
                <a:rPr lang="fr-FR" sz="1400" i="1" dirty="0" err="1"/>
                <a:t>ulmaria</a:t>
              </a:r>
              <a:r>
                <a:rPr lang="fr-FR" sz="1400" i="1" dirty="0"/>
                <a:t>)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846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34B71-E57C-834B-956F-0FDDA825B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Filipendula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6251D26-A281-5247-9A69-97C0C1FBD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6876" y="-1"/>
            <a:ext cx="4381881" cy="584323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6B4BB0-49B3-604C-BD59-C3C939440CB6}"/>
              </a:ext>
            </a:extLst>
          </p:cNvPr>
          <p:cNvSpPr txBox="1"/>
          <p:nvPr/>
        </p:nvSpPr>
        <p:spPr>
          <a:xfrm>
            <a:off x="111512" y="1481998"/>
            <a:ext cx="6813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Racines terminées par des tubercules allongés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4FD130-8F1F-CD4D-9D26-5E392D61D8A2}"/>
              </a:ext>
            </a:extLst>
          </p:cNvPr>
          <p:cNvSpPr txBox="1"/>
          <p:nvPr/>
        </p:nvSpPr>
        <p:spPr>
          <a:xfrm>
            <a:off x="111512" y="2129883"/>
            <a:ext cx="7895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composées, imparipennées et stipulées à folioles alternativement grandes et petites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FFD681-0019-BF40-BB7A-A2AECCD9AC42}"/>
              </a:ext>
            </a:extLst>
          </p:cNvPr>
          <p:cNvSpPr txBox="1"/>
          <p:nvPr/>
        </p:nvSpPr>
        <p:spPr>
          <a:xfrm>
            <a:off x="111512" y="2943922"/>
            <a:ext cx="703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</a:t>
            </a:r>
            <a:r>
              <a:rPr lang="fr-FR" b="1" dirty="0" err="1"/>
              <a:t>hyogynes</a:t>
            </a:r>
            <a:r>
              <a:rPr lang="fr-FR" b="1" dirty="0"/>
              <a:t>, </a:t>
            </a:r>
            <a:r>
              <a:rPr lang="fr-FR" dirty="0"/>
              <a:t>blanches à sépales réfléchis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BF00E1-75B0-3C45-983B-C850547CEEA9}"/>
              </a:ext>
            </a:extLst>
          </p:cNvPr>
          <p:cNvSpPr txBox="1"/>
          <p:nvPr/>
        </p:nvSpPr>
        <p:spPr>
          <a:xfrm>
            <a:off x="111512" y="3746810"/>
            <a:ext cx="585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à filets aussi longs que  pétales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0A138A-CF2A-5445-B884-76946B128349}"/>
              </a:ext>
            </a:extLst>
          </p:cNvPr>
          <p:cNvSpPr txBox="1"/>
          <p:nvPr/>
        </p:nvSpPr>
        <p:spPr>
          <a:xfrm>
            <a:off x="111512" y="4861932"/>
            <a:ext cx="604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– 6 carpelles lancéolés à </a:t>
            </a:r>
            <a:r>
              <a:rPr lang="fr-FR" b="1" dirty="0"/>
              <a:t>styles non accrescents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61392D-2C8F-DF4D-9E28-AD25620C9683}"/>
              </a:ext>
            </a:extLst>
          </p:cNvPr>
          <p:cNvSpPr txBox="1"/>
          <p:nvPr/>
        </p:nvSpPr>
        <p:spPr>
          <a:xfrm>
            <a:off x="111512" y="5843238"/>
            <a:ext cx="501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Akènes droits ou tordus selon l’espèce</a:t>
            </a:r>
          </a:p>
        </p:txBody>
      </p:sp>
    </p:spTree>
    <p:extLst>
      <p:ext uri="{BB962C8B-B14F-4D97-AF65-F5344CB8AC3E}">
        <p14:creationId xmlns:p14="http://schemas.microsoft.com/office/powerpoint/2010/main" val="4215160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E7032A4-CF8A-7A4C-B1DF-99846091C04A}"/>
              </a:ext>
            </a:extLst>
          </p:cNvPr>
          <p:cNvSpPr txBox="1"/>
          <p:nvPr/>
        </p:nvSpPr>
        <p:spPr>
          <a:xfrm>
            <a:off x="326571" y="130629"/>
            <a:ext cx="465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9 –Genre </a:t>
            </a:r>
            <a:r>
              <a:rPr lang="fr-FR" sz="2400" i="1" dirty="0" err="1">
                <a:solidFill>
                  <a:srgbClr val="FF0000"/>
                </a:solidFill>
              </a:rPr>
              <a:t>Geum</a:t>
            </a:r>
            <a:r>
              <a:rPr lang="fr-FR" sz="2400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07B238-3255-7941-A546-437CDFA8D274}"/>
              </a:ext>
            </a:extLst>
          </p:cNvPr>
          <p:cNvSpPr txBox="1"/>
          <p:nvPr/>
        </p:nvSpPr>
        <p:spPr>
          <a:xfrm>
            <a:off x="8414657" y="3907197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 Photo : C. Granger</a:t>
            </a:r>
            <a:r>
              <a:rPr lang="fr-FR" sz="1200" i="1" dirty="0"/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AF1CF0-C93B-A34A-AA07-601D5C0546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43" y="-12255"/>
            <a:ext cx="7780136" cy="56932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57FCD1-460E-644C-A082-E9EE9CD81635}"/>
              </a:ext>
            </a:extLst>
          </p:cNvPr>
          <p:cNvSpPr txBox="1"/>
          <p:nvPr/>
        </p:nvSpPr>
        <p:spPr>
          <a:xfrm>
            <a:off x="4757057" y="5693228"/>
            <a:ext cx="498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la Benoite des montagnes….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1B5E361-E9DC-6A4A-999C-A4DBCCD9BF03}"/>
              </a:ext>
            </a:extLst>
          </p:cNvPr>
          <p:cNvSpPr txBox="1"/>
          <p:nvPr/>
        </p:nvSpPr>
        <p:spPr>
          <a:xfrm>
            <a:off x="478972" y="1274838"/>
            <a:ext cx="349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herbacée, vivace des pelouses et des rocailles fixées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C085FD-E060-074F-B811-F7FAE302D91A}"/>
              </a:ext>
            </a:extLst>
          </p:cNvPr>
          <p:cNvSpPr txBox="1"/>
          <p:nvPr/>
        </p:nvSpPr>
        <p:spPr>
          <a:xfrm>
            <a:off x="533400" y="2188029"/>
            <a:ext cx="326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 souche courte n’est pas stolonifère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40BF44E-18F0-A44A-AECC-94A2206B4846}"/>
              </a:ext>
            </a:extLst>
          </p:cNvPr>
          <p:cNvSpPr txBox="1"/>
          <p:nvPr/>
        </p:nvSpPr>
        <p:spPr>
          <a:xfrm>
            <a:off x="533400" y="3156857"/>
            <a:ext cx="333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besoin d’humus et d’une couverture de neige en hiver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9F6D91-71ED-B842-A674-F752FD5CC95D}"/>
              </a:ext>
            </a:extLst>
          </p:cNvPr>
          <p:cNvSpPr txBox="1"/>
          <p:nvPr/>
        </p:nvSpPr>
        <p:spPr>
          <a:xfrm>
            <a:off x="533400" y="4288971"/>
            <a:ext cx="310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une plante des milieux acides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070FFA7-954F-0442-AF03-E4D65EAA65D5}"/>
              </a:ext>
            </a:extLst>
          </p:cNvPr>
          <p:cNvSpPr txBox="1"/>
          <p:nvPr/>
        </p:nvSpPr>
        <p:spPr>
          <a:xfrm>
            <a:off x="4597853" y="5962263"/>
            <a:ext cx="394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Geum</a:t>
            </a:r>
            <a:r>
              <a:rPr lang="fr-FR" dirty="0"/>
              <a:t> : du grec </a:t>
            </a:r>
            <a:r>
              <a:rPr lang="fr-FR" dirty="0" err="1"/>
              <a:t>geyein</a:t>
            </a:r>
            <a:r>
              <a:rPr lang="fr-FR" dirty="0"/>
              <a:t> = assaisonner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27AF6B6-E206-A84E-A75E-9449580AC761}"/>
              </a:ext>
            </a:extLst>
          </p:cNvPr>
          <p:cNvSpPr txBox="1"/>
          <p:nvPr/>
        </p:nvSpPr>
        <p:spPr>
          <a:xfrm>
            <a:off x="157163" y="6271950"/>
            <a:ext cx="114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rhizome de certaines Benoites exhale un parfum de clou de girofle; il est alors utilisé pour parfumer des boissons ou aromatiser des plats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91E477A-D2BC-4E4C-AF59-457EAE88E5FB}"/>
              </a:ext>
            </a:extLst>
          </p:cNvPr>
          <p:cNvSpPr txBox="1"/>
          <p:nvPr/>
        </p:nvSpPr>
        <p:spPr>
          <a:xfrm>
            <a:off x="657225" y="592294"/>
            <a:ext cx="365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7 espèces dans la flore française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53A91D-F318-624C-BDD4-B3C4EF6BBDFA}"/>
              </a:ext>
            </a:extLst>
          </p:cNvPr>
          <p:cNvSpPr txBox="1"/>
          <p:nvPr/>
        </p:nvSpPr>
        <p:spPr>
          <a:xfrm>
            <a:off x="533400" y="5693228"/>
            <a:ext cx="195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 : C; Granger)</a:t>
            </a:r>
          </a:p>
        </p:txBody>
      </p:sp>
    </p:spTree>
    <p:extLst>
      <p:ext uri="{BB962C8B-B14F-4D97-AF65-F5344CB8AC3E}">
        <p14:creationId xmlns:p14="http://schemas.microsoft.com/office/powerpoint/2010/main" val="12602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AB4B9-3262-5C41-AE51-72286663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-157389"/>
            <a:ext cx="10515600" cy="1325563"/>
          </a:xfrm>
        </p:spPr>
        <p:txBody>
          <a:bodyPr>
            <a:normAutofit/>
          </a:bodyPr>
          <a:lstStyle/>
          <a:p>
            <a:r>
              <a:rPr lang="fr-FR" sz="1800" b="1" dirty="0"/>
              <a:t>Genre </a:t>
            </a:r>
            <a:r>
              <a:rPr lang="fr-FR" sz="1800" b="1" i="1" dirty="0" err="1"/>
              <a:t>Geum</a:t>
            </a:r>
            <a:r>
              <a:rPr lang="fr-FR" sz="1800" b="1" dirty="0"/>
              <a:t> : la tige feuillée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F6F2E6C-2813-B147-8634-1D2836DC9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771" y="0"/>
            <a:ext cx="4931229" cy="3287486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F355E2-3D72-1849-950A-ADE24F9992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6957" y="3215883"/>
            <a:ext cx="4245428" cy="311240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4745B33-FB4A-5F47-9F5D-B45E8F6EE456}"/>
              </a:ext>
            </a:extLst>
          </p:cNvPr>
          <p:cNvSpPr txBox="1"/>
          <p:nvPr/>
        </p:nvSpPr>
        <p:spPr>
          <a:xfrm>
            <a:off x="5116286" y="903514"/>
            <a:ext cx="194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Geum</a:t>
            </a:r>
            <a:r>
              <a:rPr lang="fr-FR" dirty="0"/>
              <a:t> </a:t>
            </a:r>
            <a:r>
              <a:rPr lang="fr-FR" dirty="0" err="1"/>
              <a:t>reptans</a:t>
            </a:r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ECD62C2-8A64-2A48-9AEC-0AE10E3346BF}"/>
              </a:ext>
            </a:extLst>
          </p:cNvPr>
          <p:cNvCxnSpPr/>
          <p:nvPr/>
        </p:nvCxnSpPr>
        <p:spPr>
          <a:xfrm>
            <a:off x="6727371" y="1168174"/>
            <a:ext cx="42454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D94D4E4-0F55-594F-8986-573F9EBD6CC7}"/>
              </a:ext>
            </a:extLst>
          </p:cNvPr>
          <p:cNvSpPr txBox="1"/>
          <p:nvPr/>
        </p:nvSpPr>
        <p:spPr>
          <a:xfrm>
            <a:off x="370113" y="1088180"/>
            <a:ext cx="4278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Chez les plantes d’éboulis (G. </a:t>
            </a:r>
            <a:r>
              <a:rPr lang="fr-FR" dirty="0" err="1"/>
              <a:t>reptans</a:t>
            </a:r>
            <a:r>
              <a:rPr lang="fr-FR" dirty="0"/>
              <a:t>), la tige est stolonifère : nombreux stolons aériens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DB1725-D093-A844-8AF8-54F3BE9067FB}"/>
              </a:ext>
            </a:extLst>
          </p:cNvPr>
          <p:cNvSpPr txBox="1"/>
          <p:nvPr/>
        </p:nvSpPr>
        <p:spPr>
          <a:xfrm>
            <a:off x="370113" y="2333749"/>
            <a:ext cx="669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Toutes les plantes du genre </a:t>
            </a:r>
            <a:r>
              <a:rPr lang="fr-FR" b="1" i="1" dirty="0" err="1"/>
              <a:t>Geum</a:t>
            </a:r>
            <a:r>
              <a:rPr lang="fr-FR" b="1" i="1" dirty="0"/>
              <a:t> </a:t>
            </a:r>
            <a:r>
              <a:rPr lang="fr-FR" dirty="0"/>
              <a:t>ont des feuilles imparipennées, </a:t>
            </a:r>
            <a:r>
              <a:rPr lang="fr-FR" b="1" dirty="0" err="1"/>
              <a:t>lyrées</a:t>
            </a:r>
            <a:r>
              <a:rPr lang="fr-FR" dirty="0"/>
              <a:t>, stipulées, à segments alternativement grands et petits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DE7F4C-FF7A-2B44-A508-EB9F4ADC121E}"/>
              </a:ext>
            </a:extLst>
          </p:cNvPr>
          <p:cNvSpPr txBox="1"/>
          <p:nvPr/>
        </p:nvSpPr>
        <p:spPr>
          <a:xfrm>
            <a:off x="429985" y="3200786"/>
            <a:ext cx="415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feuilles caulinaires peuvent être très réduites et différentes des basales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5E0FFBC-1189-8148-A5CF-CAEB6860DE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156" y="4098259"/>
            <a:ext cx="1289958" cy="237350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67E7996-5C28-3646-A499-A2649C85AB2A}"/>
              </a:ext>
            </a:extLst>
          </p:cNvPr>
          <p:cNvSpPr txBox="1"/>
          <p:nvPr/>
        </p:nvSpPr>
        <p:spPr>
          <a:xfrm>
            <a:off x="859971" y="6471761"/>
            <a:ext cx="1741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G. </a:t>
            </a:r>
            <a:r>
              <a:rPr lang="fr-FR" sz="1400" i="1" dirty="0" err="1"/>
              <a:t>sylvaticum</a:t>
            </a:r>
            <a:endParaRPr lang="fr-FR" sz="1400" i="1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A9F0C0E-DB05-D34B-A752-73F0531CE628}"/>
              </a:ext>
            </a:extLst>
          </p:cNvPr>
          <p:cNvCxnSpPr/>
          <p:nvPr/>
        </p:nvCxnSpPr>
        <p:spPr>
          <a:xfrm flipH="1">
            <a:off x="2639786" y="4040983"/>
            <a:ext cx="898071" cy="1462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05176861-96C7-9842-A20F-FEAAF0F332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06180" y="3822520"/>
            <a:ext cx="3756700" cy="25132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5D9BEC9-4AE8-DA47-8255-4B753D6C5616}"/>
              </a:ext>
            </a:extLst>
          </p:cNvPr>
          <p:cNvSpPr txBox="1"/>
          <p:nvPr/>
        </p:nvSpPr>
        <p:spPr>
          <a:xfrm>
            <a:off x="5785756" y="6317404"/>
            <a:ext cx="127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( G. </a:t>
            </a:r>
            <a:r>
              <a:rPr lang="fr-FR" sz="1200" i="1" dirty="0" err="1">
                <a:solidFill>
                  <a:schemeClr val="bg1"/>
                </a:solidFill>
              </a:rPr>
              <a:t>montanum</a:t>
            </a:r>
            <a:r>
              <a:rPr lang="fr-FR" dirty="0">
                <a:solidFill>
                  <a:schemeClr val="bg1"/>
                </a:solidFill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756386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FC9ED6-64C6-3646-B816-163E908D2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418"/>
            <a:ext cx="10515600" cy="1325563"/>
          </a:xfrm>
        </p:spPr>
        <p:txBody>
          <a:bodyPr>
            <a:normAutofit/>
          </a:bodyPr>
          <a:lstStyle/>
          <a:p>
            <a:r>
              <a:rPr lang="fr-FR" sz="1800" b="1" dirty="0"/>
              <a:t>Genre </a:t>
            </a:r>
            <a:r>
              <a:rPr lang="fr-FR" sz="1800" b="1" i="1" dirty="0" err="1"/>
              <a:t>Geum</a:t>
            </a:r>
            <a:r>
              <a:rPr lang="fr-FR" sz="1800" b="1" dirty="0"/>
              <a:t> : les fleurs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547061E-00B2-794A-A589-8814D8878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-273489" y="799648"/>
            <a:ext cx="2910114" cy="422365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CA8F29-C684-A94F-A969-D06F387630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088" y="-59418"/>
            <a:ext cx="5105912" cy="64042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69F0BF-7493-A443-BC52-A98AF1450D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27" y="-18369"/>
            <a:ext cx="4643196" cy="636315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9B62AE3-4B17-BC4D-95A5-0FBDE17D3BC0}"/>
              </a:ext>
            </a:extLst>
          </p:cNvPr>
          <p:cNvSpPr txBox="1"/>
          <p:nvPr/>
        </p:nvSpPr>
        <p:spPr>
          <a:xfrm>
            <a:off x="3004457" y="6385833"/>
            <a:ext cx="323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 </a:t>
            </a:r>
            <a:r>
              <a:rPr lang="fr-FR" sz="1400" i="1" dirty="0" err="1"/>
              <a:t>Geum</a:t>
            </a:r>
            <a:r>
              <a:rPr lang="fr-FR" sz="1400" i="1" dirty="0"/>
              <a:t> rivale)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CA11AF-11DF-C248-9051-CC0CA0A1019B}"/>
              </a:ext>
            </a:extLst>
          </p:cNvPr>
          <p:cNvSpPr txBox="1"/>
          <p:nvPr/>
        </p:nvSpPr>
        <p:spPr>
          <a:xfrm>
            <a:off x="8284029" y="6474824"/>
            <a:ext cx="2373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 </a:t>
            </a:r>
            <a:r>
              <a:rPr lang="fr-FR" sz="1400" i="1" dirty="0" err="1"/>
              <a:t>Geum</a:t>
            </a:r>
            <a:r>
              <a:rPr lang="fr-FR" sz="1400" i="1" dirty="0"/>
              <a:t> </a:t>
            </a:r>
            <a:r>
              <a:rPr lang="fr-FR" sz="1400" i="1" dirty="0" err="1"/>
              <a:t>urbanum</a:t>
            </a:r>
            <a:r>
              <a:rPr lang="fr-FR" sz="1400" i="1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20B26AE-343E-B044-BB19-6B59AA729D72}"/>
              </a:ext>
            </a:extLst>
          </p:cNvPr>
          <p:cNvSpPr txBox="1"/>
          <p:nvPr/>
        </p:nvSpPr>
        <p:spPr>
          <a:xfrm>
            <a:off x="293913" y="4833257"/>
            <a:ext cx="2270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fleurs hypogynes, peuvent être pendantes ou dressées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5EA157-3DDA-B64F-9FC6-2847B325BE12}"/>
              </a:ext>
            </a:extLst>
          </p:cNvPr>
          <p:cNvSpPr txBox="1"/>
          <p:nvPr/>
        </p:nvSpPr>
        <p:spPr>
          <a:xfrm>
            <a:off x="2893807" y="2872292"/>
            <a:ext cx="1957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Inflorescence : cyme lâche parfois réduite à une fleur</a:t>
            </a:r>
          </a:p>
        </p:txBody>
      </p:sp>
    </p:spTree>
    <p:extLst>
      <p:ext uri="{BB962C8B-B14F-4D97-AF65-F5344CB8AC3E}">
        <p14:creationId xmlns:p14="http://schemas.microsoft.com/office/powerpoint/2010/main" val="39826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FEAE3-292C-FF4C-BA93-3B75DD93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09" y="-383185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L’appareil végétatif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2FBDD9-B66C-1D4E-AB64-3FAC50BB7ED7}"/>
              </a:ext>
            </a:extLst>
          </p:cNvPr>
          <p:cNvSpPr txBox="1"/>
          <p:nvPr/>
        </p:nvSpPr>
        <p:spPr>
          <a:xfrm>
            <a:off x="308809" y="602854"/>
            <a:ext cx="5283916" cy="381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– Feuilles souvent  alternes et stipulées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674167E-9409-854E-9D66-978560E2C1F7}"/>
              </a:ext>
            </a:extLst>
          </p:cNvPr>
          <p:cNvSpPr txBox="1"/>
          <p:nvPr/>
        </p:nvSpPr>
        <p:spPr>
          <a:xfrm>
            <a:off x="308809" y="1256234"/>
            <a:ext cx="462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– Primitivement , elles sont composées-imparipennées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8CB39D8-80AB-8846-BB2C-F0F50FAC97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592" y="984216"/>
            <a:ext cx="2167184" cy="3011542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BA00AB5-2C5B-9044-8919-821A31DEBDE8}"/>
              </a:ext>
            </a:extLst>
          </p:cNvPr>
          <p:cNvCxnSpPr/>
          <p:nvPr/>
        </p:nvCxnSpPr>
        <p:spPr>
          <a:xfrm>
            <a:off x="4781349" y="894156"/>
            <a:ext cx="281538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C5D1F6C-E1C0-C843-9D78-C1A391EADB9E}"/>
              </a:ext>
            </a:extLst>
          </p:cNvPr>
          <p:cNvCxnSpPr/>
          <p:nvPr/>
        </p:nvCxnSpPr>
        <p:spPr>
          <a:xfrm>
            <a:off x="3477126" y="1634878"/>
            <a:ext cx="26188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E5AB4F07-20F3-7845-A927-B3F41AF6E8D5}"/>
              </a:ext>
            </a:extLst>
          </p:cNvPr>
          <p:cNvSpPr txBox="1"/>
          <p:nvPr/>
        </p:nvSpPr>
        <p:spPr>
          <a:xfrm>
            <a:off x="308809" y="2107213"/>
            <a:ext cx="3590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3- Les folioles sont souvent dentées (et parfois glanduleuses )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DD16C67-BAED-8848-B411-3F45BDB362B3}"/>
              </a:ext>
            </a:extLst>
          </p:cNvPr>
          <p:cNvCxnSpPr/>
          <p:nvPr/>
        </p:nvCxnSpPr>
        <p:spPr>
          <a:xfrm>
            <a:off x="4126564" y="2501899"/>
            <a:ext cx="19924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059C83B-C409-6049-B26E-E364732C0C2E}"/>
              </a:ext>
            </a:extLst>
          </p:cNvPr>
          <p:cNvSpPr txBox="1"/>
          <p:nvPr/>
        </p:nvSpPr>
        <p:spPr>
          <a:xfrm>
            <a:off x="685800" y="3035300"/>
            <a:ext cx="46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Puis, 2 évolutions sont possibles 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6C7F52-66A1-C240-B4A3-995EA8120F89}"/>
              </a:ext>
            </a:extLst>
          </p:cNvPr>
          <p:cNvSpPr txBox="1"/>
          <p:nvPr/>
        </p:nvSpPr>
        <p:spPr>
          <a:xfrm>
            <a:off x="505345" y="4148146"/>
            <a:ext cx="326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2 – Réduction à 3 folioles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E8DEAED-E94E-944F-A3B3-E0082B5C2AEB}"/>
              </a:ext>
            </a:extLst>
          </p:cNvPr>
          <p:cNvCxnSpPr>
            <a:cxnSpLocks/>
          </p:cNvCxnSpPr>
          <p:nvPr/>
        </p:nvCxnSpPr>
        <p:spPr>
          <a:xfrm flipV="1">
            <a:off x="4697210" y="4360106"/>
            <a:ext cx="2402974" cy="142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D9B0AE60-6AEF-514C-AF57-9F53BD76DCDB}"/>
              </a:ext>
            </a:extLst>
          </p:cNvPr>
          <p:cNvSpPr txBox="1"/>
          <p:nvPr/>
        </p:nvSpPr>
        <p:spPr>
          <a:xfrm>
            <a:off x="151230" y="4662513"/>
            <a:ext cx="694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Par surévolution,  des folioles de 2</a:t>
            </a:r>
            <a:r>
              <a:rPr lang="fr-FR" b="1" baseline="30000" dirty="0">
                <a:solidFill>
                  <a:schemeClr val="accent1"/>
                </a:solidFill>
              </a:rPr>
              <a:t>e</a:t>
            </a:r>
            <a:r>
              <a:rPr lang="fr-FR" b="1" dirty="0">
                <a:solidFill>
                  <a:schemeClr val="accent1"/>
                </a:solidFill>
              </a:rPr>
              <a:t> et 3</a:t>
            </a:r>
            <a:r>
              <a:rPr lang="fr-FR" b="1" baseline="30000" dirty="0">
                <a:solidFill>
                  <a:schemeClr val="accent1"/>
                </a:solidFill>
              </a:rPr>
              <a:t>e</a:t>
            </a:r>
            <a:r>
              <a:rPr lang="fr-FR" b="1" dirty="0">
                <a:solidFill>
                  <a:schemeClr val="accent1"/>
                </a:solidFill>
              </a:rPr>
              <a:t> ordre peuvent naitre sur les  2 folioles latérales conduisant à une disposition digitée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35B99A8-14EC-BD43-AB2E-14137F2F65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419" y="4181105"/>
            <a:ext cx="1905000" cy="1905000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FA556C75-0453-4B4E-8FDD-04DA361014DB}"/>
              </a:ext>
            </a:extLst>
          </p:cNvPr>
          <p:cNvSpPr txBox="1"/>
          <p:nvPr/>
        </p:nvSpPr>
        <p:spPr>
          <a:xfrm>
            <a:off x="9176419" y="4605222"/>
            <a:ext cx="1647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(</a:t>
            </a:r>
            <a:r>
              <a:rPr lang="fr-FR" sz="1200" i="1" dirty="0" err="1"/>
              <a:t>Fragaria</a:t>
            </a:r>
            <a:r>
              <a:rPr lang="fr-FR" sz="1200" i="1" dirty="0"/>
              <a:t> </a:t>
            </a:r>
            <a:r>
              <a:rPr lang="fr-FR" sz="1200" i="1" dirty="0" err="1"/>
              <a:t>vesca</a:t>
            </a:r>
            <a:r>
              <a:rPr lang="fr-FR" sz="1200" i="1" dirty="0"/>
              <a:t>)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9548446-A879-4D43-B16A-0AB9C0F7E3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03" y="5301789"/>
            <a:ext cx="1765667" cy="1729755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E7A1CD3C-F59E-E64C-B1A8-DFE822856DA2}"/>
              </a:ext>
            </a:extLst>
          </p:cNvPr>
          <p:cNvSpPr txBox="1"/>
          <p:nvPr/>
        </p:nvSpPr>
        <p:spPr>
          <a:xfrm>
            <a:off x="7271419" y="6180197"/>
            <a:ext cx="2232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(</a:t>
            </a:r>
            <a:r>
              <a:rPr lang="fr-FR" sz="1200" i="1" dirty="0" err="1"/>
              <a:t>Potentilla</a:t>
            </a:r>
            <a:r>
              <a:rPr lang="fr-FR" sz="1200" i="1" dirty="0"/>
              <a:t> </a:t>
            </a:r>
            <a:r>
              <a:rPr lang="fr-FR" sz="1200" i="1" dirty="0" err="1"/>
              <a:t>argentea</a:t>
            </a:r>
            <a:r>
              <a:rPr lang="fr-FR" sz="1200" i="1" dirty="0"/>
              <a:t>)</a:t>
            </a:r>
          </a:p>
        </p:txBody>
      </p:sp>
      <p:cxnSp>
        <p:nvCxnSpPr>
          <p:cNvPr id="43" name="Connecteur en angle 42">
            <a:extLst>
              <a:ext uri="{FF2B5EF4-FFF2-40B4-BE49-F238E27FC236}">
                <a16:creationId xmlns:a16="http://schemas.microsoft.com/office/drawing/2014/main" id="{3292C8DA-71A6-484F-9760-46A0B517AC3D}"/>
              </a:ext>
            </a:extLst>
          </p:cNvPr>
          <p:cNvCxnSpPr/>
          <p:nvPr/>
        </p:nvCxnSpPr>
        <p:spPr>
          <a:xfrm>
            <a:off x="3509961" y="5473700"/>
            <a:ext cx="1506539" cy="706497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B724B677-6D64-BA49-A2E1-8760915CD50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106" y="-121579"/>
            <a:ext cx="3842084" cy="257035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EA50943-271D-6743-B64D-3049AA976EDB}"/>
              </a:ext>
            </a:extLst>
          </p:cNvPr>
          <p:cNvGrpSpPr/>
          <p:nvPr/>
        </p:nvGrpSpPr>
        <p:grpSpPr>
          <a:xfrm>
            <a:off x="505345" y="2535959"/>
            <a:ext cx="11524072" cy="2095500"/>
            <a:chOff x="505345" y="2535959"/>
            <a:chExt cx="11524072" cy="2095500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2E848F9D-275B-4949-A8D5-5E058D28D00C}"/>
                </a:ext>
              </a:extLst>
            </p:cNvPr>
            <p:cNvGrpSpPr/>
            <p:nvPr/>
          </p:nvGrpSpPr>
          <p:grpSpPr>
            <a:xfrm>
              <a:off x="505345" y="2535959"/>
              <a:ext cx="11119455" cy="2095500"/>
              <a:chOff x="505345" y="2535959"/>
              <a:chExt cx="11119455" cy="2095500"/>
            </a:xfrm>
          </p:grpSpPr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39E80042-191B-8D49-8241-57FE05F48078}"/>
                  </a:ext>
                </a:extLst>
              </p:cNvPr>
              <p:cNvCxnSpPr/>
              <p:nvPr/>
            </p:nvCxnSpPr>
            <p:spPr>
              <a:xfrm>
                <a:off x="4245543" y="3735125"/>
                <a:ext cx="404261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5E38E67E-D913-5C4C-BD4E-F2787AE82D6E}"/>
                  </a:ext>
                </a:extLst>
              </p:cNvPr>
              <p:cNvGrpSpPr/>
              <p:nvPr/>
            </p:nvGrpSpPr>
            <p:grpSpPr>
              <a:xfrm>
                <a:off x="505345" y="2535959"/>
                <a:ext cx="11119455" cy="2095500"/>
                <a:chOff x="505345" y="2535959"/>
                <a:chExt cx="11119455" cy="2095500"/>
              </a:xfrm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4F4737A4-1C82-DB42-849B-3D529E175DB6}"/>
                    </a:ext>
                  </a:extLst>
                </p:cNvPr>
                <p:cNvSpPr txBox="1"/>
                <p:nvPr/>
              </p:nvSpPr>
              <p:spPr>
                <a:xfrm>
                  <a:off x="505345" y="3619500"/>
                  <a:ext cx="376696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accent1"/>
                      </a:solidFill>
                    </a:rPr>
                    <a:t>1 –Confluence des folioles entre elles</a:t>
                  </a:r>
                </a:p>
              </p:txBody>
            </p:sp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E439F0BE-38FB-C54A-9A69-34B73CFB07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8800" y="2535959"/>
                  <a:ext cx="2286000" cy="2095500"/>
                </a:xfrm>
                <a:prstGeom prst="rect">
                  <a:avLst/>
                </a:prstGeom>
              </p:spPr>
            </p:pic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7BF9F2B9-2460-A949-B7E2-A3A3BE6927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8615" y="2597278"/>
                  <a:ext cx="1472792" cy="1550868"/>
                </a:xfrm>
                <a:prstGeom prst="rect">
                  <a:avLst/>
                </a:prstGeom>
              </p:spPr>
            </p:pic>
          </p:grpSp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BB5CC9E-FD0C-154D-A26E-B257A78FB3D5}"/>
                </a:ext>
              </a:extLst>
            </p:cNvPr>
            <p:cNvSpPr txBox="1"/>
            <p:nvPr/>
          </p:nvSpPr>
          <p:spPr>
            <a:xfrm>
              <a:off x="10529366" y="3944874"/>
              <a:ext cx="1500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/>
                <a:t>(</a:t>
              </a:r>
              <a:r>
                <a:rPr lang="fr-FR" sz="1200" i="1" dirty="0" err="1"/>
                <a:t>Sorbus</a:t>
              </a:r>
              <a:r>
                <a:rPr lang="fr-FR" sz="1200" i="1" dirty="0"/>
                <a:t> </a:t>
              </a:r>
              <a:r>
                <a:rPr lang="fr-FR" sz="1200" i="1" dirty="0" err="1"/>
                <a:t>torminalis</a:t>
              </a:r>
              <a:r>
                <a:rPr lang="fr-FR" dirty="0"/>
                <a:t>)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A2D438A8-6E79-3D49-B6A2-E5093A78E69E}"/>
              </a:ext>
            </a:extLst>
          </p:cNvPr>
          <p:cNvSpPr txBox="1"/>
          <p:nvPr/>
        </p:nvSpPr>
        <p:spPr>
          <a:xfrm>
            <a:off x="10082463" y="2074294"/>
            <a:ext cx="1800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(</a:t>
            </a:r>
            <a:r>
              <a:rPr lang="fr-FR" sz="1200" i="1" dirty="0" err="1"/>
              <a:t>Potentilla</a:t>
            </a:r>
            <a:r>
              <a:rPr lang="fr-FR" sz="1200" i="1" dirty="0"/>
              <a:t> </a:t>
            </a:r>
            <a:r>
              <a:rPr lang="fr-FR" sz="1200" i="1" dirty="0" err="1"/>
              <a:t>indica</a:t>
            </a:r>
            <a:r>
              <a:rPr lang="fr-FR" sz="1200" i="1" dirty="0"/>
              <a:t> = ex </a:t>
            </a:r>
            <a:r>
              <a:rPr lang="fr-FR" sz="1200" i="1" dirty="0" err="1"/>
              <a:t>Duchesnia</a:t>
            </a:r>
            <a:r>
              <a:rPr lang="fr-FR" sz="1200" i="1" dirty="0"/>
              <a:t> </a:t>
            </a:r>
            <a:r>
              <a:rPr lang="fr-FR" sz="1200" i="1" dirty="0" err="1"/>
              <a:t>indica</a:t>
            </a:r>
            <a:r>
              <a:rPr lang="fr-FR" sz="12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7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3" grpId="0"/>
      <p:bldP spid="13" grpId="0"/>
      <p:bldP spid="15" grpId="0"/>
      <p:bldP spid="23" grpId="0"/>
      <p:bldP spid="36" grpId="0"/>
      <p:bldP spid="41" grpId="0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79919-EE03-2748-82D7-F70EF924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A7C19E-B43D-4C4C-A67E-F80170406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-182336"/>
            <a:ext cx="5372200" cy="538842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5FCE92-8D54-8743-956A-4675A376B8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2829" y="-440870"/>
            <a:ext cx="4758628" cy="59054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45CDAA-C27A-E349-A9E1-884E7637B6ED}"/>
              </a:ext>
            </a:extLst>
          </p:cNvPr>
          <p:cNvSpPr txBox="1"/>
          <p:nvPr/>
        </p:nvSpPr>
        <p:spPr>
          <a:xfrm>
            <a:off x="130628" y="5355771"/>
            <a:ext cx="427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à 5 sépales et </a:t>
            </a:r>
            <a:r>
              <a:rPr lang="fr-FR" b="1" dirty="0"/>
              <a:t>calicule</a:t>
            </a:r>
            <a:r>
              <a:rPr lang="fr-FR" dirty="0"/>
              <a:t> présent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631902-FC81-7E49-A530-2069D75464A4}"/>
              </a:ext>
            </a:extLst>
          </p:cNvPr>
          <p:cNvSpPr txBox="1"/>
          <p:nvPr/>
        </p:nvSpPr>
        <p:spPr>
          <a:xfrm>
            <a:off x="130628" y="5874781"/>
            <a:ext cx="10130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 de pétales variable (5 - 6 – 8) de couleur variant du jaune, blanc, au crème - rougeâtre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B8FCA3-E69A-8841-8898-2EE109841E57}"/>
              </a:ext>
            </a:extLst>
          </p:cNvPr>
          <p:cNvSpPr txBox="1"/>
          <p:nvPr/>
        </p:nvSpPr>
        <p:spPr>
          <a:xfrm>
            <a:off x="130628" y="6244113"/>
            <a:ext cx="417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nombreuses (une vingtaine)</a:t>
            </a:r>
          </a:p>
        </p:txBody>
      </p:sp>
    </p:spTree>
    <p:extLst>
      <p:ext uri="{BB962C8B-B14F-4D97-AF65-F5344CB8AC3E}">
        <p14:creationId xmlns:p14="http://schemas.microsoft.com/office/powerpoint/2010/main" val="267756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FD3214-ADB3-0240-9067-D125B3B7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D’a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9F63D30-8B4C-B14D-924D-847BC393E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47666" cy="479528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EDE977E-32EE-A849-9271-EAE5269926DB}"/>
              </a:ext>
            </a:extLst>
          </p:cNvPr>
          <p:cNvSpPr txBox="1"/>
          <p:nvPr/>
        </p:nvSpPr>
        <p:spPr>
          <a:xfrm>
            <a:off x="1010093" y="4848447"/>
            <a:ext cx="22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(G. </a:t>
            </a:r>
            <a:r>
              <a:rPr lang="fr-FR" sz="1400" i="1" dirty="0" err="1"/>
              <a:t>urbanum</a:t>
            </a:r>
            <a:r>
              <a:rPr lang="fr-FR" dirty="0"/>
              <a:t>)</a:t>
            </a:r>
          </a:p>
        </p:txBody>
      </p:sp>
      <p:sp>
        <p:nvSpPr>
          <p:cNvPr id="7" name="Rectangle avec flèche vers le haut 6">
            <a:extLst>
              <a:ext uri="{FF2B5EF4-FFF2-40B4-BE49-F238E27FC236}">
                <a16:creationId xmlns:a16="http://schemas.microsoft.com/office/drawing/2014/main" id="{22B79D81-A54F-0844-AD92-993F06669F04}"/>
              </a:ext>
            </a:extLst>
          </p:cNvPr>
          <p:cNvSpPr/>
          <p:nvPr/>
        </p:nvSpPr>
        <p:spPr>
          <a:xfrm>
            <a:off x="389762" y="5495441"/>
            <a:ext cx="6567939" cy="696375"/>
          </a:xfrm>
          <a:prstGeom prst="upArrowCallout">
            <a:avLst>
              <a:gd name="adj1" fmla="val 25000"/>
              <a:gd name="adj2" fmla="val 25000"/>
              <a:gd name="adj3" fmla="val 27211"/>
              <a:gd name="adj4" fmla="val 64977"/>
            </a:avLst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2BBF11-BAFD-F84F-9116-FAEC9F4E8FEA}"/>
              </a:ext>
            </a:extLst>
          </p:cNvPr>
          <p:cNvSpPr txBox="1"/>
          <p:nvPr/>
        </p:nvSpPr>
        <p:spPr>
          <a:xfrm>
            <a:off x="437926" y="5742006"/>
            <a:ext cx="663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D’abord étalés, les sépales peuvent se rabattre  contre le pédoncule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EA095F3-CBE5-8F4E-8BB8-E127A2A4C90D}"/>
              </a:ext>
            </a:extLst>
          </p:cNvPr>
          <p:cNvGrpSpPr/>
          <p:nvPr/>
        </p:nvGrpSpPr>
        <p:grpSpPr>
          <a:xfrm>
            <a:off x="5357813" y="0"/>
            <a:ext cx="6804063" cy="6858000"/>
            <a:chOff x="5357813" y="0"/>
            <a:chExt cx="6804063" cy="6858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02964AD-CD0D-E541-AE20-3323A2375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3593" y="0"/>
              <a:ext cx="4618283" cy="68580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4E9113B-CD3F-1F48-B87B-0D5D37A88CF7}"/>
                </a:ext>
              </a:extLst>
            </p:cNvPr>
            <p:cNvSpPr txBox="1"/>
            <p:nvPr/>
          </p:nvSpPr>
          <p:spPr>
            <a:xfrm>
              <a:off x="5357813" y="1471613"/>
              <a:ext cx="198596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Si le périanthe est bien étalé chez </a:t>
              </a:r>
              <a:r>
                <a:rPr lang="fr-FR" i="1" dirty="0"/>
                <a:t>G. </a:t>
              </a:r>
              <a:r>
                <a:rPr lang="fr-FR" i="1" dirty="0" err="1"/>
                <a:t>urbanum</a:t>
              </a:r>
              <a:r>
                <a:rPr lang="fr-FR" dirty="0"/>
                <a:t>, il est à peine entrouvert chez </a:t>
              </a:r>
              <a:r>
                <a:rPr lang="fr-FR" i="1" dirty="0"/>
                <a:t>G. rivale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4D06C61-6855-E441-BEC6-F00F7E444967}"/>
                </a:ext>
              </a:extLst>
            </p:cNvPr>
            <p:cNvSpPr txBox="1"/>
            <p:nvPr/>
          </p:nvSpPr>
          <p:spPr>
            <a:xfrm>
              <a:off x="8715376" y="6111338"/>
              <a:ext cx="1271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(G. rivale)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17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8EB4ED-71DB-814E-BFDC-F88923C1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12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Geum</a:t>
            </a:r>
            <a:r>
              <a:rPr lang="fr-FR" sz="2000" b="1" i="1" dirty="0"/>
              <a:t> </a:t>
            </a:r>
            <a:r>
              <a:rPr lang="fr-FR" sz="2000" b="1" dirty="0"/>
              <a:t>: les fruits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A9B435-281A-C84B-A790-CFF531C82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151" y="0"/>
            <a:ext cx="5276850" cy="690476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717B11-78B4-774D-A9B0-7F27311B2EBD}"/>
              </a:ext>
            </a:extLst>
          </p:cNvPr>
          <p:cNvSpPr txBox="1"/>
          <p:nvPr/>
        </p:nvSpPr>
        <p:spPr>
          <a:xfrm>
            <a:off x="7086600" y="6357938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(</a:t>
            </a:r>
            <a:r>
              <a:rPr lang="fr-FR" i="1" dirty="0" err="1">
                <a:solidFill>
                  <a:schemeClr val="bg1"/>
                </a:solidFill>
              </a:rPr>
              <a:t>G.urbanum</a:t>
            </a:r>
            <a:r>
              <a:rPr lang="fr-FR" i="1" dirty="0">
                <a:solidFill>
                  <a:schemeClr val="bg1"/>
                </a:solidFill>
              </a:rPr>
              <a:t>)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E8ACF5-DA0F-FC40-BB39-C53DF70812A4}"/>
              </a:ext>
            </a:extLst>
          </p:cNvPr>
          <p:cNvSpPr txBox="1"/>
          <p:nvPr/>
        </p:nvSpPr>
        <p:spPr>
          <a:xfrm>
            <a:off x="838200" y="1514475"/>
            <a:ext cx="490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Réceptacle convexe  (</a:t>
            </a:r>
            <a:r>
              <a:rPr lang="fr-FR" dirty="0" err="1"/>
              <a:t>gynophore</a:t>
            </a:r>
            <a:r>
              <a:rPr lang="fr-FR" dirty="0"/>
              <a:t> qui reste sec 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1C4827-F07E-9948-B0CA-BB8C25924E6B}"/>
              </a:ext>
            </a:extLst>
          </p:cNvPr>
          <p:cNvSpPr txBox="1"/>
          <p:nvPr/>
        </p:nvSpPr>
        <p:spPr>
          <a:xfrm>
            <a:off x="838200" y="2128838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Ovaire supère à nombreux </a:t>
            </a:r>
            <a:r>
              <a:rPr lang="fr-FR" b="1" dirty="0"/>
              <a:t>carpelles lancéolés  </a:t>
            </a:r>
            <a:r>
              <a:rPr lang="fr-FR" dirty="0"/>
              <a:t>munis d’un </a:t>
            </a:r>
            <a:r>
              <a:rPr lang="fr-FR" b="1" dirty="0"/>
              <a:t>style accrescent</a:t>
            </a:r>
            <a:r>
              <a:rPr lang="fr-FR" dirty="0"/>
              <a:t> après la floraison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C82DDE-C612-E34A-913C-DBC9C0AC3D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213" y="2603156"/>
            <a:ext cx="1124809" cy="41492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9D6F581-DD77-154F-8BF7-D7D64DE2C00B}"/>
              </a:ext>
            </a:extLst>
          </p:cNvPr>
          <p:cNvSpPr txBox="1"/>
          <p:nvPr/>
        </p:nvSpPr>
        <p:spPr>
          <a:xfrm>
            <a:off x="1878808" y="2894826"/>
            <a:ext cx="312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Akènes</a:t>
            </a:r>
            <a:r>
              <a:rPr lang="fr-FR" dirty="0"/>
              <a:t> secs avec un  style persistant long et plumeux (</a:t>
            </a:r>
            <a:r>
              <a:rPr lang="fr-FR" i="1" dirty="0"/>
              <a:t>G. </a:t>
            </a:r>
            <a:r>
              <a:rPr lang="fr-FR" i="1" dirty="0" err="1"/>
              <a:t>montanum</a:t>
            </a:r>
            <a:r>
              <a:rPr lang="fr-FR" i="1" dirty="0"/>
              <a:t>)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172CCE4-AC5E-3245-BA44-37B00557E43F}"/>
              </a:ext>
            </a:extLst>
          </p:cNvPr>
          <p:cNvCxnSpPr/>
          <p:nvPr/>
        </p:nvCxnSpPr>
        <p:spPr>
          <a:xfrm>
            <a:off x="4857750" y="3271838"/>
            <a:ext cx="5000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234DEA-E8D5-1449-9E98-4399E324D94F}"/>
              </a:ext>
            </a:extLst>
          </p:cNvPr>
          <p:cNvGrpSpPr/>
          <p:nvPr/>
        </p:nvGrpSpPr>
        <p:grpSpPr>
          <a:xfrm>
            <a:off x="0" y="130730"/>
            <a:ext cx="11781987" cy="6759272"/>
            <a:chOff x="400051" y="165193"/>
            <a:chExt cx="11781987" cy="6759272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35C510FC-980B-CD42-9A70-D8E56DC02318}"/>
                </a:ext>
              </a:extLst>
            </p:cNvPr>
            <p:cNvGrpSpPr/>
            <p:nvPr/>
          </p:nvGrpSpPr>
          <p:grpSpPr>
            <a:xfrm>
              <a:off x="400051" y="2775169"/>
              <a:ext cx="5000624" cy="4149296"/>
              <a:chOff x="400051" y="2775169"/>
              <a:chExt cx="5000624" cy="4149296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2FB6B0F8-88A7-B444-9167-64109527A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0051" y="2775169"/>
                <a:ext cx="1124809" cy="4149296"/>
              </a:xfrm>
              <a:prstGeom prst="rect">
                <a:avLst/>
              </a:prstGeom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D124DC7-3587-3E4E-921F-15ABF156D766}"/>
                  </a:ext>
                </a:extLst>
              </p:cNvPr>
              <p:cNvSpPr txBox="1"/>
              <p:nvPr/>
            </p:nvSpPr>
            <p:spPr>
              <a:xfrm>
                <a:off x="2028825" y="4026350"/>
                <a:ext cx="33718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Ou style articulé à partie inférieure (rostre) seule persistante </a:t>
                </a:r>
                <a:r>
                  <a:rPr lang="fr-FR" i="1" dirty="0"/>
                  <a:t>(G. </a:t>
                </a:r>
                <a:r>
                  <a:rPr lang="fr-FR" i="1" dirty="0" err="1"/>
                  <a:t>urbanum</a:t>
                </a:r>
                <a:r>
                  <a:rPr lang="fr-FR" dirty="0"/>
                  <a:t>)</a:t>
                </a:r>
              </a:p>
            </p:txBody>
          </p: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FFC43684-DEA7-4049-9742-AA336D99E3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5023" y="4476688"/>
                <a:ext cx="333802" cy="1132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02A15E8-8819-4B40-811B-A8773FCC4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6649" y="165193"/>
              <a:ext cx="5845389" cy="3963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47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1CCEAC-9A74-5947-8D33-4492CBBD4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Geum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367B30A-0E48-BC49-8CE1-208311210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0591" y="-1"/>
            <a:ext cx="5385505" cy="6492875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10E691D-19C9-D54D-8215-BC6D185F9CCB}"/>
              </a:ext>
            </a:extLst>
          </p:cNvPr>
          <p:cNvSpPr txBox="1"/>
          <p:nvPr/>
        </p:nvSpPr>
        <p:spPr>
          <a:xfrm>
            <a:off x="323385" y="1550020"/>
            <a:ext cx="577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imparipennées et stipulées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AA86E7-B8A4-CC4D-915B-5B02105047C2}"/>
              </a:ext>
            </a:extLst>
          </p:cNvPr>
          <p:cNvSpPr txBox="1"/>
          <p:nvPr/>
        </p:nvSpPr>
        <p:spPr>
          <a:xfrm>
            <a:off x="323385" y="2686102"/>
            <a:ext cx="361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doublé d’un </a:t>
            </a:r>
            <a:r>
              <a:rPr lang="fr-FR" b="1" dirty="0"/>
              <a:t>calicule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83B8FA-472F-5D4A-8AF2-3D672CE2753B}"/>
              </a:ext>
            </a:extLst>
          </p:cNvPr>
          <p:cNvSpPr txBox="1"/>
          <p:nvPr/>
        </p:nvSpPr>
        <p:spPr>
          <a:xfrm>
            <a:off x="323385" y="3255042"/>
            <a:ext cx="424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nombreuses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552BCD-46A1-E341-B10F-CC8A2B6A0D0B}"/>
              </a:ext>
            </a:extLst>
          </p:cNvPr>
          <p:cNvSpPr txBox="1"/>
          <p:nvPr/>
        </p:nvSpPr>
        <p:spPr>
          <a:xfrm>
            <a:off x="323385" y="4560849"/>
            <a:ext cx="5018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Carpelles lancéolés </a:t>
            </a:r>
            <a:r>
              <a:rPr lang="fr-FR" dirty="0"/>
              <a:t>munis d’un style accrescent surmontés d’un appendice + ou - plumeux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8F519F-46F1-454D-8E39-83FCB6BEBD67}"/>
              </a:ext>
            </a:extLst>
          </p:cNvPr>
          <p:cNvSpPr txBox="1"/>
          <p:nvPr/>
        </p:nvSpPr>
        <p:spPr>
          <a:xfrm>
            <a:off x="323385" y="5774323"/>
            <a:ext cx="408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fruits sont des</a:t>
            </a:r>
            <a:r>
              <a:rPr lang="fr-FR" b="1" dirty="0"/>
              <a:t> akènes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F5D620-A6B2-AF4E-A8AD-E7053884E28B}"/>
              </a:ext>
            </a:extLst>
          </p:cNvPr>
          <p:cNvSpPr txBox="1"/>
          <p:nvPr/>
        </p:nvSpPr>
        <p:spPr>
          <a:xfrm>
            <a:off x="323385" y="2055813"/>
            <a:ext cx="335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</a:t>
            </a:r>
            <a:r>
              <a:rPr lang="fr-FR" b="1" dirty="0"/>
              <a:t>hypogynes</a:t>
            </a:r>
          </a:p>
        </p:txBody>
      </p:sp>
    </p:spTree>
    <p:extLst>
      <p:ext uri="{BB962C8B-B14F-4D97-AF65-F5344CB8AC3E}">
        <p14:creationId xmlns:p14="http://schemas.microsoft.com/office/powerpoint/2010/main" val="21230104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3ABA3-2BD3-C141-8D91-EEEE25845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215962B-D721-D649-A67E-BF9EF241C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077" y="0"/>
            <a:ext cx="6611541" cy="4407694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63F3F4-1DFC-B145-B6EF-9B998B04EBB8}"/>
              </a:ext>
            </a:extLst>
          </p:cNvPr>
          <p:cNvSpPr txBox="1"/>
          <p:nvPr/>
        </p:nvSpPr>
        <p:spPr>
          <a:xfrm>
            <a:off x="708660" y="180459"/>
            <a:ext cx="571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10 – Genre</a:t>
            </a:r>
            <a:r>
              <a:rPr lang="fr-FR" sz="2400" b="1" i="1" dirty="0">
                <a:solidFill>
                  <a:srgbClr val="FF0000"/>
                </a:solidFill>
              </a:rPr>
              <a:t> </a:t>
            </a:r>
            <a:r>
              <a:rPr lang="fr-FR" sz="2400" b="1" i="1" dirty="0" err="1">
                <a:solidFill>
                  <a:srgbClr val="FF0000"/>
                </a:solidFill>
              </a:rPr>
              <a:t>Potentilla</a:t>
            </a:r>
            <a:r>
              <a:rPr lang="fr-FR" sz="2400" b="1" i="1" dirty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70AD13-ECC5-0047-9902-B6A70E9B048E}"/>
              </a:ext>
            </a:extLst>
          </p:cNvPr>
          <p:cNvSpPr txBox="1"/>
          <p:nvPr/>
        </p:nvSpPr>
        <p:spPr>
          <a:xfrm>
            <a:off x="9837682" y="4592360"/>
            <a:ext cx="114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aurea</a:t>
            </a:r>
            <a:r>
              <a:rPr lang="fr-FR" sz="1400" i="1" dirty="0"/>
              <a:t>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588595-009B-934F-91E7-ABA84C362251}"/>
              </a:ext>
            </a:extLst>
          </p:cNvPr>
          <p:cNvSpPr txBox="1"/>
          <p:nvPr/>
        </p:nvSpPr>
        <p:spPr>
          <a:xfrm>
            <a:off x="480060" y="1690688"/>
            <a:ext cx="4652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Potentilles sont le plus souvent des plantes vivaces,  herbacées, plus rarement des arbrisseaux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090DDE3-5638-974A-B58F-CDD51FCEB992}"/>
              </a:ext>
            </a:extLst>
          </p:cNvPr>
          <p:cNvSpPr txBox="1"/>
          <p:nvPr/>
        </p:nvSpPr>
        <p:spPr>
          <a:xfrm>
            <a:off x="480060" y="2663191"/>
            <a:ext cx="470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 monde, environ 300 espèces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11091F-357C-DE40-8D2B-8D4E32C0C6DE}"/>
              </a:ext>
            </a:extLst>
          </p:cNvPr>
          <p:cNvSpPr txBox="1"/>
          <p:nvPr/>
        </p:nvSpPr>
        <p:spPr>
          <a:xfrm>
            <a:off x="480060" y="3326130"/>
            <a:ext cx="424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Europe, environ 75 espèces dont</a:t>
            </a:r>
            <a:r>
              <a:rPr lang="fr-FR" b="1" dirty="0"/>
              <a:t> </a:t>
            </a:r>
            <a:r>
              <a:rPr lang="fr-FR" b="1" dirty="0">
                <a:solidFill>
                  <a:schemeClr val="accent1"/>
                </a:solidFill>
              </a:rPr>
              <a:t>38 </a:t>
            </a:r>
            <a:r>
              <a:rPr lang="fr-FR" dirty="0">
                <a:solidFill>
                  <a:schemeClr val="accent1"/>
                </a:solidFill>
              </a:rPr>
              <a:t>font partie de la flore française.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377247-2D0E-5A49-872B-8C0EAD8C68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949" y="2896077"/>
            <a:ext cx="3006090" cy="40081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316DBA0-109A-4441-8C50-7873661692EA}"/>
              </a:ext>
            </a:extLst>
          </p:cNvPr>
          <p:cNvSpPr txBox="1"/>
          <p:nvPr/>
        </p:nvSpPr>
        <p:spPr>
          <a:xfrm>
            <a:off x="2634615" y="6117021"/>
            <a:ext cx="2104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fruticosa</a:t>
            </a:r>
            <a:r>
              <a:rPr lang="fr-FR" dirty="0"/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AE2020-472B-AB49-A56A-3534F7BF2636}"/>
              </a:ext>
            </a:extLst>
          </p:cNvPr>
          <p:cNvSpPr txBox="1"/>
          <p:nvPr/>
        </p:nvSpPr>
        <p:spPr>
          <a:xfrm>
            <a:off x="480060" y="4746248"/>
            <a:ext cx="3500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sont des plantes des régions tempérées et froides</a:t>
            </a:r>
          </a:p>
        </p:txBody>
      </p:sp>
    </p:spTree>
    <p:extLst>
      <p:ext uri="{BB962C8B-B14F-4D97-AF65-F5344CB8AC3E}">
        <p14:creationId xmlns:p14="http://schemas.microsoft.com/office/powerpoint/2010/main" val="274891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26F219F3-482E-AF46-B4B9-D1C239297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830" y="0"/>
            <a:ext cx="4286250" cy="3136526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C1FE9C-4CBD-1341-A4F9-7CFE7AA06910}"/>
              </a:ext>
            </a:extLst>
          </p:cNvPr>
          <p:cNvSpPr txBox="1"/>
          <p:nvPr/>
        </p:nvSpPr>
        <p:spPr>
          <a:xfrm>
            <a:off x="370390" y="231494"/>
            <a:ext cx="394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Potentilla</a:t>
            </a:r>
            <a:r>
              <a:rPr lang="fr-FR" b="1" dirty="0"/>
              <a:t> : le milieu de vie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F767B02-A57F-B64C-A1F5-AA8BD049AD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3118372"/>
            <a:ext cx="4489618" cy="3285344"/>
          </a:xfrm>
          <a:prstGeom prst="rect">
            <a:avLst/>
          </a:prstGeom>
        </p:spPr>
      </p:pic>
      <p:sp>
        <p:nvSpPr>
          <p:cNvPr id="12" name="Flèche droite rayée 11">
            <a:extLst>
              <a:ext uri="{FF2B5EF4-FFF2-40B4-BE49-F238E27FC236}">
                <a16:creationId xmlns:a16="http://schemas.microsoft.com/office/drawing/2014/main" id="{4B4721F3-AACB-1F4E-A6BB-1E9EF5E9CC42}"/>
              </a:ext>
            </a:extLst>
          </p:cNvPr>
          <p:cNvSpPr/>
          <p:nvPr/>
        </p:nvSpPr>
        <p:spPr>
          <a:xfrm>
            <a:off x="4834890" y="202846"/>
            <a:ext cx="2240280" cy="517287"/>
          </a:xfrm>
          <a:prstGeom prst="stripedRight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Falaises</a:t>
            </a:r>
          </a:p>
        </p:txBody>
      </p:sp>
      <p:sp>
        <p:nvSpPr>
          <p:cNvPr id="13" name="Flèche vers la gauche 12">
            <a:extLst>
              <a:ext uri="{FF2B5EF4-FFF2-40B4-BE49-F238E27FC236}">
                <a16:creationId xmlns:a16="http://schemas.microsoft.com/office/drawing/2014/main" id="{BC7DE4B6-DE9C-9548-9A09-C4E5160E11E9}"/>
              </a:ext>
            </a:extLst>
          </p:cNvPr>
          <p:cNvSpPr/>
          <p:nvPr/>
        </p:nvSpPr>
        <p:spPr>
          <a:xfrm>
            <a:off x="8150772" y="3118372"/>
            <a:ext cx="2617076" cy="428869"/>
          </a:xfrm>
          <a:prstGeom prst="left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Lieux piétinés</a:t>
            </a:r>
          </a:p>
        </p:txBody>
      </p:sp>
      <p:sp>
        <p:nvSpPr>
          <p:cNvPr id="14" name="Flèche vers la gauche 13">
            <a:extLst>
              <a:ext uri="{FF2B5EF4-FFF2-40B4-BE49-F238E27FC236}">
                <a16:creationId xmlns:a16="http://schemas.microsoft.com/office/drawing/2014/main" id="{AE82853D-D600-F54E-B6D8-EB459921CA77}"/>
              </a:ext>
            </a:extLst>
          </p:cNvPr>
          <p:cNvSpPr/>
          <p:nvPr/>
        </p:nvSpPr>
        <p:spPr>
          <a:xfrm>
            <a:off x="4889146" y="5006340"/>
            <a:ext cx="5935064" cy="617220"/>
          </a:xfrm>
          <a:prstGeom prst="leftArrow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Berges d’étangs exondés, grèves des cours d’eau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AF8DCAB-853B-DD45-9A29-85329D5D84FE}"/>
              </a:ext>
            </a:extLst>
          </p:cNvPr>
          <p:cNvSpPr txBox="1"/>
          <p:nvPr/>
        </p:nvSpPr>
        <p:spPr>
          <a:xfrm>
            <a:off x="7856678" y="6160770"/>
            <a:ext cx="307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Camille Granger)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79FA41-6D9C-8A49-8D93-D5B4283B1E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579" y="1310493"/>
            <a:ext cx="4286251" cy="31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D2625-F300-E641-B0C7-ED5FF237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AFD9807-61CB-4640-9DD2-0C5A05F4E674}"/>
              </a:ext>
            </a:extLst>
          </p:cNvPr>
          <p:cNvSpPr txBox="1"/>
          <p:nvPr/>
        </p:nvSpPr>
        <p:spPr>
          <a:xfrm>
            <a:off x="370390" y="231494"/>
            <a:ext cx="394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Potentilla</a:t>
            </a:r>
            <a:r>
              <a:rPr lang="fr-FR" b="1" dirty="0"/>
              <a:t> : l’appareil végétatif</a:t>
            </a:r>
          </a:p>
        </p:txBody>
      </p:sp>
      <p:pic>
        <p:nvPicPr>
          <p:cNvPr id="12" name="Espace réservé du contenu 9">
            <a:extLst>
              <a:ext uri="{FF2B5EF4-FFF2-40B4-BE49-F238E27FC236}">
                <a16:creationId xmlns:a16="http://schemas.microsoft.com/office/drawing/2014/main" id="{AE5E8C25-1EC8-344B-A2E4-3DA06FF01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3247" y="-195986"/>
            <a:ext cx="2785158" cy="37733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B50AA6-CEE9-EB40-90E7-AEB7853B61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8905" y="0"/>
            <a:ext cx="3263095" cy="6858000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5FCC9D4-BA6A-BE4F-8D0F-DAE9CE091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" y="1816506"/>
            <a:ext cx="4190239" cy="3066269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668F95D-F31A-C94C-8449-61A095EA5B4C}"/>
              </a:ext>
            </a:extLst>
          </p:cNvPr>
          <p:cNvSpPr txBox="1"/>
          <p:nvPr/>
        </p:nvSpPr>
        <p:spPr>
          <a:xfrm>
            <a:off x="9292590" y="4537710"/>
            <a:ext cx="134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hirta</a:t>
            </a:r>
            <a:r>
              <a:rPr lang="fr-FR" dirty="0"/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4931B8-90D1-E74E-999A-230455F77CB2}"/>
              </a:ext>
            </a:extLst>
          </p:cNvPr>
          <p:cNvSpPr txBox="1"/>
          <p:nvPr/>
        </p:nvSpPr>
        <p:spPr>
          <a:xfrm>
            <a:off x="251703" y="1170175"/>
            <a:ext cx="570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longueur de la tige est un caractère important car il varie d’une espèce à l’autre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578D2-029C-D24A-8AFD-7A490F4B3125}"/>
              </a:ext>
            </a:extLst>
          </p:cNvPr>
          <p:cNvSpPr txBox="1"/>
          <p:nvPr/>
        </p:nvSpPr>
        <p:spPr>
          <a:xfrm>
            <a:off x="6913415" y="3557103"/>
            <a:ext cx="128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micrantha</a:t>
            </a:r>
            <a:r>
              <a:rPr lang="fr-FR" sz="1400" i="1" dirty="0"/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1CEF55-5788-1B43-8287-3D45629468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592" y="3864880"/>
            <a:ext cx="4205834" cy="3077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31CE05-997D-E54C-B3EC-DF15138FB793}"/>
              </a:ext>
            </a:extLst>
          </p:cNvPr>
          <p:cNvSpPr txBox="1"/>
          <p:nvPr/>
        </p:nvSpPr>
        <p:spPr>
          <a:xfrm>
            <a:off x="251703" y="6389370"/>
            <a:ext cx="3011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(Photos Camille Granger)</a:t>
            </a:r>
          </a:p>
        </p:txBody>
      </p:sp>
    </p:spTree>
    <p:extLst>
      <p:ext uri="{BB962C8B-B14F-4D97-AF65-F5344CB8AC3E}">
        <p14:creationId xmlns:p14="http://schemas.microsoft.com/office/powerpoint/2010/main" val="1945274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27E425-19F7-234E-9070-5412D92E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Tig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80EFBB4-7F36-6E4F-95C5-BC34580AD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26832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343A93-46F2-C34A-8EA6-6BA718E12A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3837" y="-59090"/>
            <a:ext cx="5142857" cy="61468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FEC1050-35A1-B449-A192-E589A8BDB844}"/>
              </a:ext>
            </a:extLst>
          </p:cNvPr>
          <p:cNvGrpSpPr/>
          <p:nvPr/>
        </p:nvGrpSpPr>
        <p:grpSpPr>
          <a:xfrm>
            <a:off x="139485" y="4321352"/>
            <a:ext cx="4494507" cy="790222"/>
            <a:chOff x="139485" y="4321352"/>
            <a:chExt cx="4494507" cy="790222"/>
          </a:xfrm>
        </p:grpSpPr>
        <p:sp>
          <p:nvSpPr>
            <p:cNvPr id="8" name="Rectangle avec flèche vers le haut 7">
              <a:extLst>
                <a:ext uri="{FF2B5EF4-FFF2-40B4-BE49-F238E27FC236}">
                  <a16:creationId xmlns:a16="http://schemas.microsoft.com/office/drawing/2014/main" id="{A118F606-E471-7542-9FEB-F2ACC67CA0BE}"/>
                </a:ext>
              </a:extLst>
            </p:cNvPr>
            <p:cNvSpPr/>
            <p:nvPr/>
          </p:nvSpPr>
          <p:spPr>
            <a:xfrm>
              <a:off x="139485" y="4321352"/>
              <a:ext cx="4494507" cy="790222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74783"/>
              </a:avLst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AE053B0-AFD3-5945-8C48-E063575E3178}"/>
                </a:ext>
              </a:extLst>
            </p:cNvPr>
            <p:cNvSpPr txBox="1"/>
            <p:nvPr/>
          </p:nvSpPr>
          <p:spPr>
            <a:xfrm>
              <a:off x="402956" y="4716463"/>
              <a:ext cx="4107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2"/>
                  </a:solidFill>
                </a:rPr>
                <a:t>Tige florifère stolonifère </a:t>
              </a:r>
            </a:p>
          </p:txBody>
        </p:sp>
      </p:grpSp>
      <p:sp>
        <p:nvSpPr>
          <p:cNvPr id="10" name="Rectangle avec flèche vers la droite 9">
            <a:extLst>
              <a:ext uri="{FF2B5EF4-FFF2-40B4-BE49-F238E27FC236}">
                <a16:creationId xmlns:a16="http://schemas.microsoft.com/office/drawing/2014/main" id="{B7BC0B00-5453-4040-91EA-72D939CDCB8F}"/>
              </a:ext>
            </a:extLst>
          </p:cNvPr>
          <p:cNvSpPr/>
          <p:nvPr/>
        </p:nvSpPr>
        <p:spPr>
          <a:xfrm>
            <a:off x="3487118" y="5476699"/>
            <a:ext cx="4112219" cy="976136"/>
          </a:xfrm>
          <a:prstGeom prst="rightArrowCallou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Tige florifère non stolonifère</a:t>
            </a:r>
          </a:p>
        </p:txBody>
      </p:sp>
    </p:spTree>
    <p:extLst>
      <p:ext uri="{BB962C8B-B14F-4D97-AF65-F5344CB8AC3E}">
        <p14:creationId xmlns:p14="http://schemas.microsoft.com/office/powerpoint/2010/main" val="13871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75807AD-3554-B54D-93C6-31388006E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385" y="2137095"/>
            <a:ext cx="2496820" cy="234315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DFE4ED-F49B-9147-ABEF-456DDC58E6F4}"/>
              </a:ext>
            </a:extLst>
          </p:cNvPr>
          <p:cNvSpPr txBox="1"/>
          <p:nvPr/>
        </p:nvSpPr>
        <p:spPr>
          <a:xfrm>
            <a:off x="370390" y="231494"/>
            <a:ext cx="394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Potentilla</a:t>
            </a:r>
            <a:r>
              <a:rPr lang="fr-FR" b="1" dirty="0"/>
              <a:t> : les feuilles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44D2F0-BDF4-D845-80FE-C452250A9B26}"/>
              </a:ext>
            </a:extLst>
          </p:cNvPr>
          <p:cNvSpPr txBox="1"/>
          <p:nvPr/>
        </p:nvSpPr>
        <p:spPr>
          <a:xfrm>
            <a:off x="3824927" y="4480245"/>
            <a:ext cx="179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verna</a:t>
            </a:r>
            <a:r>
              <a:rPr lang="fr-FR" dirty="0"/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D0D20C-6DAD-C044-A39D-57EE02F5B2EA}"/>
              </a:ext>
            </a:extLst>
          </p:cNvPr>
          <p:cNvSpPr txBox="1"/>
          <p:nvPr/>
        </p:nvSpPr>
        <p:spPr>
          <a:xfrm>
            <a:off x="125730" y="609362"/>
            <a:ext cx="1092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sont </a:t>
            </a:r>
            <a:r>
              <a:rPr lang="fr-FR"/>
              <a:t>toujours </a:t>
            </a:r>
            <a:r>
              <a:rPr lang="fr-FR" b="1"/>
              <a:t> </a:t>
            </a:r>
            <a:r>
              <a:rPr lang="fr-FR" b="1" dirty="0"/>
              <a:t>alternes</a:t>
            </a:r>
            <a:r>
              <a:rPr lang="fr-FR" dirty="0"/>
              <a:t>, </a:t>
            </a:r>
            <a:r>
              <a:rPr lang="fr-FR" b="1" dirty="0"/>
              <a:t>composées </a:t>
            </a:r>
            <a:r>
              <a:rPr lang="fr-FR" dirty="0"/>
              <a:t>et</a:t>
            </a:r>
            <a:r>
              <a:rPr lang="fr-FR" b="1" dirty="0"/>
              <a:t> stipulées </a:t>
            </a:r>
            <a:r>
              <a:rPr lang="fr-FR" dirty="0"/>
              <a:t>avec des stipules soudées au pétiole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F128BAC-8F46-4047-AB00-F967205D9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802" y="987230"/>
            <a:ext cx="2329180" cy="26289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2090483-D1DB-2641-8F67-BD38FDB23F6D}"/>
              </a:ext>
            </a:extLst>
          </p:cNvPr>
          <p:cNvSpPr txBox="1"/>
          <p:nvPr/>
        </p:nvSpPr>
        <p:spPr>
          <a:xfrm>
            <a:off x="1131570" y="3879807"/>
            <a:ext cx="149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</a:t>
            </a:r>
            <a:r>
              <a:rPr lang="fr-FR" sz="1400" i="1" dirty="0" err="1"/>
              <a:t>supina</a:t>
            </a:r>
            <a:r>
              <a:rPr lang="fr-FR" dirty="0"/>
              <a:t>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B98FE1F-471A-9C49-878C-898E1E9EAD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2" y="3170738"/>
            <a:ext cx="3605355" cy="262207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0EB9916-FEC8-A944-83C0-943F77BAF083}"/>
              </a:ext>
            </a:extLst>
          </p:cNvPr>
          <p:cNvSpPr txBox="1"/>
          <p:nvPr/>
        </p:nvSpPr>
        <p:spPr>
          <a:xfrm>
            <a:off x="6557153" y="5792815"/>
            <a:ext cx="1633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(P.  </a:t>
            </a:r>
            <a:r>
              <a:rPr lang="fr-FR" sz="1400" i="1" dirty="0" err="1"/>
              <a:t>nivea</a:t>
            </a:r>
            <a:r>
              <a:rPr lang="fr-FR" sz="1400" i="1" dirty="0"/>
              <a:t>)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D5F42F8-0484-4B41-B372-B7F02C9885EB}"/>
              </a:ext>
            </a:extLst>
          </p:cNvPr>
          <p:cNvGrpSpPr/>
          <p:nvPr/>
        </p:nvGrpSpPr>
        <p:grpSpPr>
          <a:xfrm>
            <a:off x="3474720" y="1713155"/>
            <a:ext cx="4251960" cy="369332"/>
            <a:chOff x="3474720" y="1713155"/>
            <a:chExt cx="4251960" cy="369332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A83FE4F-E7E3-B640-809B-C6B899B72EE9}"/>
                </a:ext>
              </a:extLst>
            </p:cNvPr>
            <p:cNvSpPr txBox="1"/>
            <p:nvPr/>
          </p:nvSpPr>
          <p:spPr>
            <a:xfrm>
              <a:off x="3824927" y="1713155"/>
              <a:ext cx="3901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Elles peuvent être imparipennées</a:t>
              </a: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BF009CE3-FB83-F242-B57A-6ECA0D72DAF1}"/>
                </a:ext>
              </a:extLst>
            </p:cNvPr>
            <p:cNvCxnSpPr>
              <a:stCxn id="18" idx="1"/>
            </p:cNvCxnSpPr>
            <p:nvPr/>
          </p:nvCxnSpPr>
          <p:spPr>
            <a:xfrm flipH="1" flipV="1">
              <a:off x="3474720" y="1897380"/>
              <a:ext cx="350207" cy="4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FF75C-FA60-404B-B6A2-AA67D847AC00}"/>
              </a:ext>
            </a:extLst>
          </p:cNvPr>
          <p:cNvSpPr txBox="1"/>
          <p:nvPr/>
        </p:nvSpPr>
        <p:spPr>
          <a:xfrm>
            <a:off x="6320790" y="2732738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Elles peuvent être palmées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E743A91-7712-AF46-9478-44D3D8596D8B}"/>
              </a:ext>
            </a:extLst>
          </p:cNvPr>
          <p:cNvCxnSpPr>
            <a:cxnSpLocks/>
          </p:cNvCxnSpPr>
          <p:nvPr/>
        </p:nvCxnSpPr>
        <p:spPr>
          <a:xfrm flipH="1">
            <a:off x="5955030" y="2962156"/>
            <a:ext cx="3657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B7EDBDE-EDC0-6F4D-B22F-06A174BAAA0F}"/>
              </a:ext>
            </a:extLst>
          </p:cNvPr>
          <p:cNvGrpSpPr/>
          <p:nvPr/>
        </p:nvGrpSpPr>
        <p:grpSpPr>
          <a:xfrm>
            <a:off x="9406759" y="4804942"/>
            <a:ext cx="2366918" cy="987873"/>
            <a:chOff x="9433288" y="5112719"/>
            <a:chExt cx="2366918" cy="987873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1859EE5-E7A5-0E44-9FBF-BB4FF1BCEB38}"/>
                </a:ext>
              </a:extLst>
            </p:cNvPr>
            <p:cNvSpPr txBox="1"/>
            <p:nvPr/>
          </p:nvSpPr>
          <p:spPr>
            <a:xfrm>
              <a:off x="9845676" y="5146484"/>
              <a:ext cx="1954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Elles peuvent être trifoliolées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A0B76D32-2A8C-7B40-900F-5747FE7543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33288" y="5112719"/>
              <a:ext cx="468169" cy="9878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C35161DC-B72E-5D4D-9ACF-C8CFD830DC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304" y="146761"/>
            <a:ext cx="2366019" cy="31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1AE06-E1B4-C24F-80EA-7E3EBE13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C433902-7F36-AC44-A803-BE4522163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9520"/>
            <a:ext cx="4137102" cy="3748215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A92B96B-38CF-D445-93E4-3BC8698FA9D1}"/>
              </a:ext>
            </a:extLst>
          </p:cNvPr>
          <p:cNvSpPr txBox="1"/>
          <p:nvPr/>
        </p:nvSpPr>
        <p:spPr>
          <a:xfrm>
            <a:off x="423746" y="365125"/>
            <a:ext cx="379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dirty="0" err="1"/>
              <a:t>P</a:t>
            </a:r>
            <a:r>
              <a:rPr lang="fr-FR" b="1" i="1" dirty="0" err="1"/>
              <a:t>otentilla</a:t>
            </a:r>
            <a:r>
              <a:rPr lang="fr-FR" b="1" dirty="0"/>
              <a:t>, les fleurs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988691-0533-5141-B6B9-3386DA7789D1}"/>
              </a:ext>
            </a:extLst>
          </p:cNvPr>
          <p:cNvSpPr txBox="1"/>
          <p:nvPr/>
        </p:nvSpPr>
        <p:spPr>
          <a:xfrm>
            <a:off x="0" y="4939990"/>
            <a:ext cx="4304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actinomorphe, </a:t>
            </a:r>
            <a:r>
              <a:rPr lang="fr-FR" b="1" dirty="0"/>
              <a:t>hypogyne</a:t>
            </a:r>
          </a:p>
          <a:p>
            <a:r>
              <a:rPr lang="fr-FR" b="1" dirty="0" err="1"/>
              <a:t>Epicalice</a:t>
            </a:r>
            <a:r>
              <a:rPr lang="fr-FR" b="1" dirty="0"/>
              <a:t> </a:t>
            </a:r>
            <a:r>
              <a:rPr lang="fr-FR" dirty="0"/>
              <a:t>présent</a:t>
            </a:r>
          </a:p>
          <a:p>
            <a:r>
              <a:rPr lang="fr-FR" dirty="0"/>
              <a:t>Nombreuses étamines</a:t>
            </a:r>
          </a:p>
          <a:p>
            <a:r>
              <a:rPr lang="fr-FR" dirty="0"/>
              <a:t>Ovaire supère à carpelles + ou - nombreux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2BDAB50-B14F-FF46-83FD-69B8C4DFF2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102" y="0"/>
            <a:ext cx="7976839" cy="58371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FE6C9EC-D977-324C-BEF8-E7819D32C9E9}"/>
              </a:ext>
            </a:extLst>
          </p:cNvPr>
          <p:cNvSpPr txBox="1"/>
          <p:nvPr/>
        </p:nvSpPr>
        <p:spPr>
          <a:xfrm>
            <a:off x="4828478" y="5843239"/>
            <a:ext cx="562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Inflorescence en cyme lâche, parfois réduite à une fleur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54C852-5E62-2C47-9FAC-1B790B6BC6E8}"/>
              </a:ext>
            </a:extLst>
          </p:cNvPr>
          <p:cNvSpPr txBox="1"/>
          <p:nvPr/>
        </p:nvSpPr>
        <p:spPr>
          <a:xfrm>
            <a:off x="7504771" y="6338986"/>
            <a:ext cx="2943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(Photo : Camille Granger)</a:t>
            </a:r>
          </a:p>
        </p:txBody>
      </p:sp>
    </p:spTree>
    <p:extLst>
      <p:ext uri="{BB962C8B-B14F-4D97-AF65-F5344CB8AC3E}">
        <p14:creationId xmlns:p14="http://schemas.microsoft.com/office/powerpoint/2010/main" val="118685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3056D-228C-9648-85B6-528AFE3E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7DD2D21-45B5-214D-A884-7590FFC0B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2856" cy="6858000"/>
          </a:xfrm>
        </p:spPr>
      </p:pic>
      <p:sp>
        <p:nvSpPr>
          <p:cNvPr id="6" name="Flèche vers la gauche 5">
            <a:extLst>
              <a:ext uri="{FF2B5EF4-FFF2-40B4-BE49-F238E27FC236}">
                <a16:creationId xmlns:a16="http://schemas.microsoft.com/office/drawing/2014/main" id="{EFA05966-28F9-E64B-9016-F224455B4B59}"/>
              </a:ext>
            </a:extLst>
          </p:cNvPr>
          <p:cNvSpPr/>
          <p:nvPr/>
        </p:nvSpPr>
        <p:spPr>
          <a:xfrm>
            <a:off x="5500000" y="4188155"/>
            <a:ext cx="4988689" cy="1655179"/>
          </a:xfrm>
          <a:prstGeom prst="leftArrow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Schémas traduisant l’évolution de la feuille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DC1C6-72EE-F84A-8CF2-7417291CDCCA}"/>
              </a:ext>
            </a:extLst>
          </p:cNvPr>
          <p:cNvSpPr/>
          <p:nvPr/>
        </p:nvSpPr>
        <p:spPr>
          <a:xfrm>
            <a:off x="6603356" y="932546"/>
            <a:ext cx="3102015" cy="1516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Remarque :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Parfois, les folioles sont alternativement grandes et petites (Aigremoine)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A16B04-0EF7-4043-82CC-8E5013D51E3E}"/>
              </a:ext>
            </a:extLst>
          </p:cNvPr>
          <p:cNvSpPr txBox="1"/>
          <p:nvPr/>
        </p:nvSpPr>
        <p:spPr>
          <a:xfrm>
            <a:off x="6800849" y="6366511"/>
            <a:ext cx="3223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(Schémas « Abrégé de Botanique » de Guignard)</a:t>
            </a:r>
          </a:p>
        </p:txBody>
      </p:sp>
    </p:spTree>
    <p:extLst>
      <p:ext uri="{BB962C8B-B14F-4D97-AF65-F5344CB8AC3E}">
        <p14:creationId xmlns:p14="http://schemas.microsoft.com/office/powerpoint/2010/main" val="36543262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8CFFE-8A2A-5444-AA64-398073C56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1067EE-627B-4140-AB76-1DCA41D75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17052" cy="359812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865EBF-0AE1-FB44-926A-14182857E1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360" y="1826636"/>
            <a:ext cx="4379452" cy="32047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AF8373-E698-8142-A4F9-EA06EC006C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729" y="3429000"/>
            <a:ext cx="3384138" cy="22414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360E26-3B85-A24C-9A42-238F619ECADF}"/>
              </a:ext>
            </a:extLst>
          </p:cNvPr>
          <p:cNvSpPr txBox="1"/>
          <p:nvPr/>
        </p:nvSpPr>
        <p:spPr>
          <a:xfrm>
            <a:off x="5241863" y="511444"/>
            <a:ext cx="684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fleurs </a:t>
            </a:r>
            <a:r>
              <a:rPr lang="fr-FR" b="1" dirty="0"/>
              <a:t>actinomorphes</a:t>
            </a:r>
            <a:r>
              <a:rPr lang="fr-FR" dirty="0"/>
              <a:t> sont jaunes, blanches et parfois roses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3857CE3-C7F0-A840-8B48-7126A37E573F}"/>
              </a:ext>
            </a:extLst>
          </p:cNvPr>
          <p:cNvGrpSpPr/>
          <p:nvPr/>
        </p:nvGrpSpPr>
        <p:grpSpPr>
          <a:xfrm>
            <a:off x="109133" y="3901824"/>
            <a:ext cx="8432911" cy="2591051"/>
            <a:chOff x="109133" y="3901824"/>
            <a:chExt cx="8432911" cy="259105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29879E7-997F-C141-B787-28409D5A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133" y="3901824"/>
              <a:ext cx="3540825" cy="2591051"/>
            </a:xfrm>
            <a:prstGeom prst="rect">
              <a:avLst/>
            </a:prstGeom>
          </p:spPr>
        </p:pic>
        <p:sp>
          <p:nvSpPr>
            <p:cNvPr id="13" name="Flèche vers la gauche 12">
              <a:extLst>
                <a:ext uri="{FF2B5EF4-FFF2-40B4-BE49-F238E27FC236}">
                  <a16:creationId xmlns:a16="http://schemas.microsoft.com/office/drawing/2014/main" id="{9DA11585-2251-F941-ACD3-44EC7A042A50}"/>
                </a:ext>
              </a:extLst>
            </p:cNvPr>
            <p:cNvSpPr/>
            <p:nvPr/>
          </p:nvSpPr>
          <p:spPr>
            <a:xfrm>
              <a:off x="3624992" y="5031364"/>
              <a:ext cx="4917052" cy="1461511"/>
            </a:xfrm>
            <a:prstGeom prst="leftArrow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Elles sont le plus souvent pentamères mais il y a des espèces à </a:t>
              </a:r>
            </a:p>
            <a:p>
              <a:pPr algn="ctr"/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 4 pétales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0F3CEC1-871A-A042-B49E-B0E1923284F1}"/>
              </a:ext>
            </a:extLst>
          </p:cNvPr>
          <p:cNvSpPr txBox="1"/>
          <p:nvPr/>
        </p:nvSpPr>
        <p:spPr>
          <a:xfrm>
            <a:off x="9645805" y="5830974"/>
            <a:ext cx="2546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Potentille horticole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419D86-07BF-324F-A368-5E319B4E552A}"/>
              </a:ext>
            </a:extLst>
          </p:cNvPr>
          <p:cNvSpPr txBox="1"/>
          <p:nvPr/>
        </p:nvSpPr>
        <p:spPr>
          <a:xfrm>
            <a:off x="9851923" y="1976284"/>
            <a:ext cx="1946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(Photos : C. Granger)</a:t>
            </a:r>
          </a:p>
        </p:txBody>
      </p:sp>
    </p:spTree>
    <p:extLst>
      <p:ext uri="{BB962C8B-B14F-4D97-AF65-F5344CB8AC3E}">
        <p14:creationId xmlns:p14="http://schemas.microsoft.com/office/powerpoint/2010/main" val="15928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5BD3A-F15B-2548-AF27-32EA49AB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74745F-DB57-4F47-A7F2-EFAB84ED2657}"/>
              </a:ext>
            </a:extLst>
          </p:cNvPr>
          <p:cNvSpPr txBox="1"/>
          <p:nvPr/>
        </p:nvSpPr>
        <p:spPr>
          <a:xfrm>
            <a:off x="535258" y="180459"/>
            <a:ext cx="422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Potentilla</a:t>
            </a:r>
            <a:r>
              <a:rPr lang="fr-FR" b="1" dirty="0"/>
              <a:t> : les fruits</a:t>
            </a:r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DDCD6C8F-4B89-484F-90C1-FB9714272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5649" y="2798955"/>
            <a:ext cx="3415990" cy="2642839"/>
          </a:xfr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F04DC92-E25E-5B4F-A7A8-C2D42C47F1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9791"/>
            <a:ext cx="5397500" cy="356500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5FCD1EA-6646-C24A-A604-CB97C2F55534}"/>
              </a:ext>
            </a:extLst>
          </p:cNvPr>
          <p:cNvSpPr txBox="1"/>
          <p:nvPr/>
        </p:nvSpPr>
        <p:spPr>
          <a:xfrm>
            <a:off x="156117" y="4237463"/>
            <a:ext cx="489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Étamines nombreuses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514FCDA-31BE-B846-8A2D-EB72BCAEB499}"/>
              </a:ext>
            </a:extLst>
          </p:cNvPr>
          <p:cNvSpPr txBox="1"/>
          <p:nvPr/>
        </p:nvSpPr>
        <p:spPr>
          <a:xfrm>
            <a:off x="156117" y="4661210"/>
            <a:ext cx="498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superovariée et </a:t>
            </a:r>
            <a:r>
              <a:rPr lang="fr-FR" b="1" dirty="0"/>
              <a:t>hypogyne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71708B2-6C1C-434B-B4F4-96A79EDBE232}"/>
              </a:ext>
            </a:extLst>
          </p:cNvPr>
          <p:cNvSpPr txBox="1"/>
          <p:nvPr/>
        </p:nvSpPr>
        <p:spPr>
          <a:xfrm>
            <a:off x="156117" y="5296829"/>
            <a:ext cx="5241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Carpelles ovoïdes, + ou –  nombreux insérés sur un </a:t>
            </a:r>
            <a:r>
              <a:rPr lang="fr-FR" b="1" dirty="0"/>
              <a:t>réceptacle convexe ni charnu, ni accrescent</a:t>
            </a:r>
          </a:p>
          <a:p>
            <a:endParaRPr lang="fr-FR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2C27871-6E04-6149-AB94-163F80BACBD0}"/>
              </a:ext>
            </a:extLst>
          </p:cNvPr>
          <p:cNvGrpSpPr/>
          <p:nvPr/>
        </p:nvGrpSpPr>
        <p:grpSpPr>
          <a:xfrm>
            <a:off x="5397500" y="3880624"/>
            <a:ext cx="3278149" cy="2427585"/>
            <a:chOff x="5397500" y="3880624"/>
            <a:chExt cx="3278149" cy="2427585"/>
          </a:xfrm>
        </p:grpSpPr>
        <p:sp>
          <p:nvSpPr>
            <p:cNvPr id="24" name="Rectangle avec flèche vers la droite 23">
              <a:extLst>
                <a:ext uri="{FF2B5EF4-FFF2-40B4-BE49-F238E27FC236}">
                  <a16:creationId xmlns:a16="http://schemas.microsoft.com/office/drawing/2014/main" id="{2B3935DB-709A-5945-A8EA-205239DB912D}"/>
                </a:ext>
              </a:extLst>
            </p:cNvPr>
            <p:cNvSpPr/>
            <p:nvPr/>
          </p:nvSpPr>
          <p:spPr>
            <a:xfrm>
              <a:off x="5397500" y="3880624"/>
              <a:ext cx="3278149" cy="242758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2121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FBCD659-EBCF-5941-BEFC-680BC3824F4A}"/>
                </a:ext>
              </a:extLst>
            </p:cNvPr>
            <p:cNvSpPr txBox="1"/>
            <p:nvPr/>
          </p:nvSpPr>
          <p:spPr>
            <a:xfrm>
              <a:off x="5564459" y="4114800"/>
              <a:ext cx="22190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 fruit se forme à partir de nombreux carpelles, ovoïdes,  monospermes, indéhiscents: </a:t>
              </a:r>
            </a:p>
            <a:p>
              <a:r>
                <a:rPr lang="fr-FR" dirty="0"/>
                <a:t>Ce sont des </a:t>
              </a:r>
              <a:r>
                <a:rPr lang="fr-FR" b="1" dirty="0">
                  <a:solidFill>
                    <a:srgbClr val="FF0000"/>
                  </a:solidFill>
                </a:rPr>
                <a:t>akènes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79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E8EBE-7D68-EF4F-BBDB-7BB789F9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Potentilla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B0818C-75F9-124D-BCD6-D521ED78C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237" y="-1"/>
            <a:ext cx="6339763" cy="5277853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BD7D12-784E-5241-BF86-352169682931}"/>
              </a:ext>
            </a:extLst>
          </p:cNvPr>
          <p:cNvSpPr txBox="1"/>
          <p:nvPr/>
        </p:nvSpPr>
        <p:spPr>
          <a:xfrm>
            <a:off x="468351" y="1538868"/>
            <a:ext cx="467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alternes, composées et  stipulées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1E68F4-DB77-B84F-BF23-CD9A2BA00C0E}"/>
              </a:ext>
            </a:extLst>
          </p:cNvPr>
          <p:cNvSpPr txBox="1"/>
          <p:nvPr/>
        </p:nvSpPr>
        <p:spPr>
          <a:xfrm>
            <a:off x="468351" y="2341756"/>
            <a:ext cx="41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Fleurs hypogynes </a:t>
            </a:r>
            <a:r>
              <a:rPr lang="fr-FR" dirty="0"/>
              <a:t>de couleur variable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A5D701-D39A-194A-8649-D1420ADC8D2F}"/>
              </a:ext>
            </a:extLst>
          </p:cNvPr>
          <p:cNvSpPr txBox="1"/>
          <p:nvPr/>
        </p:nvSpPr>
        <p:spPr>
          <a:xfrm>
            <a:off x="468351" y="3345366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doublé d’un </a:t>
            </a:r>
            <a:r>
              <a:rPr lang="fr-FR" b="1" dirty="0"/>
              <a:t>calicule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66B487-21BD-B441-98E5-4EF11F697B16}"/>
              </a:ext>
            </a:extLst>
          </p:cNvPr>
          <p:cNvSpPr txBox="1"/>
          <p:nvPr/>
        </p:nvSpPr>
        <p:spPr>
          <a:xfrm>
            <a:off x="468351" y="4247501"/>
            <a:ext cx="3479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0A124F-D462-0742-A2A0-8701CECF39A4}"/>
              </a:ext>
            </a:extLst>
          </p:cNvPr>
          <p:cNvSpPr txBox="1"/>
          <p:nvPr/>
        </p:nvSpPr>
        <p:spPr>
          <a:xfrm>
            <a:off x="468351" y="5277852"/>
            <a:ext cx="850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</a:t>
            </a:r>
            <a:r>
              <a:rPr lang="fr-FR" b="1" dirty="0"/>
              <a:t>rpelles ovoïdes, </a:t>
            </a:r>
            <a:r>
              <a:rPr lang="fr-FR" dirty="0"/>
              <a:t>+ ou – nombreux, sur un réceptacle convexe, ni charnu, ni accrescent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E6A439-EF22-314F-9587-7C83BE691942}"/>
              </a:ext>
            </a:extLst>
          </p:cNvPr>
          <p:cNvSpPr txBox="1"/>
          <p:nvPr/>
        </p:nvSpPr>
        <p:spPr>
          <a:xfrm>
            <a:off x="613317" y="5999356"/>
            <a:ext cx="490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fruits sont des </a:t>
            </a:r>
            <a:r>
              <a:rPr lang="fr-FR" b="1" dirty="0"/>
              <a:t>akènes</a:t>
            </a:r>
          </a:p>
        </p:txBody>
      </p:sp>
    </p:spTree>
    <p:extLst>
      <p:ext uri="{BB962C8B-B14F-4D97-AF65-F5344CB8AC3E}">
        <p14:creationId xmlns:p14="http://schemas.microsoft.com/office/powerpoint/2010/main" val="113550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A1B5C-BF87-F343-878B-718626BF9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2779679-4D0E-8546-A681-B45CE152E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917" y="-1"/>
            <a:ext cx="7762083" cy="5192889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8CDE8D-8B5A-2143-BA06-1FFE40F73EFC}"/>
              </a:ext>
            </a:extLst>
          </p:cNvPr>
          <p:cNvSpPr txBox="1"/>
          <p:nvPr/>
        </p:nvSpPr>
        <p:spPr>
          <a:xfrm>
            <a:off x="553156" y="365125"/>
            <a:ext cx="510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11 – Le genre : </a:t>
            </a:r>
            <a:r>
              <a:rPr lang="fr-FR" sz="2400" b="1" i="1" dirty="0">
                <a:solidFill>
                  <a:srgbClr val="FF0000"/>
                </a:solidFill>
              </a:rPr>
              <a:t>Argentina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3FED7E-2EF1-8F45-9FBB-37681D397F13}"/>
              </a:ext>
            </a:extLst>
          </p:cNvPr>
          <p:cNvSpPr txBox="1"/>
          <p:nvPr/>
        </p:nvSpPr>
        <p:spPr>
          <a:xfrm>
            <a:off x="838200" y="826790"/>
            <a:ext cx="4332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Genre </a:t>
            </a:r>
            <a:r>
              <a:rPr lang="fr-FR" dirty="0" err="1">
                <a:solidFill>
                  <a:schemeClr val="accent1"/>
                </a:solidFill>
              </a:rPr>
              <a:t>monospécifique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06A6DE4-1BA1-3045-8C30-694EE800A0FF}"/>
              </a:ext>
            </a:extLst>
          </p:cNvPr>
          <p:cNvSpPr txBox="1"/>
          <p:nvPr/>
        </p:nvSpPr>
        <p:spPr>
          <a:xfrm>
            <a:off x="0" y="1325562"/>
            <a:ext cx="427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herbacée des lieux humides </a:t>
            </a:r>
            <a:r>
              <a:rPr lang="fr-FR" dirty="0" err="1"/>
              <a:t>rudéralisés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6DDA16-CD5A-1049-A77C-4F3C78DC3FD0}"/>
              </a:ext>
            </a:extLst>
          </p:cNvPr>
          <p:cNvSpPr txBox="1"/>
          <p:nvPr/>
        </p:nvSpPr>
        <p:spPr>
          <a:xfrm>
            <a:off x="8207022" y="5334000"/>
            <a:ext cx="2630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/>
              <a:t>(Argentina </a:t>
            </a:r>
            <a:r>
              <a:rPr lang="fr-FR" sz="1400" b="1" i="1" dirty="0" err="1"/>
              <a:t>anserina</a:t>
            </a:r>
            <a:r>
              <a:rPr lang="fr-FR" sz="1400" b="1" i="1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3638D4-7109-0243-A39E-60C89EDB35B4}"/>
              </a:ext>
            </a:extLst>
          </p:cNvPr>
          <p:cNvSpPr txBox="1"/>
          <p:nvPr/>
        </p:nvSpPr>
        <p:spPr>
          <a:xfrm>
            <a:off x="0" y="2104868"/>
            <a:ext cx="4278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Tiges couchées qui s’enracinent aux nœuds, émettant des stolons pouvant atteindre 1 m de long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92BADF7-7263-5243-BE4E-9AAD0A53D087}"/>
              </a:ext>
            </a:extLst>
          </p:cNvPr>
          <p:cNvSpPr txBox="1"/>
          <p:nvPr/>
        </p:nvSpPr>
        <p:spPr>
          <a:xfrm>
            <a:off x="0" y="6031210"/>
            <a:ext cx="619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 à 25 folioles entremêlées d’autres plus petites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E91132-C4DA-9747-8E57-DDB1AFDA8DCD}"/>
              </a:ext>
            </a:extLst>
          </p:cNvPr>
          <p:cNvSpPr txBox="1"/>
          <p:nvPr/>
        </p:nvSpPr>
        <p:spPr>
          <a:xfrm>
            <a:off x="0" y="6400542"/>
            <a:ext cx="533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Folioles bordées de dents nombreuses et très aigües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88D7AB-9ADE-244C-9778-7FE9D0BE6D19}"/>
              </a:ext>
            </a:extLst>
          </p:cNvPr>
          <p:cNvGrpSpPr/>
          <p:nvPr/>
        </p:nvGrpSpPr>
        <p:grpSpPr>
          <a:xfrm>
            <a:off x="0" y="3287888"/>
            <a:ext cx="6908800" cy="2639239"/>
            <a:chOff x="0" y="3287888"/>
            <a:chExt cx="6908800" cy="263923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CF242AA-6753-DD4C-AFF5-D0350010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429000"/>
              <a:ext cx="1905000" cy="1905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E1EE527-8E1D-F54C-BE09-D81A81546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4387" y="3287888"/>
              <a:ext cx="1905000" cy="19050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99C0558-BFDB-114B-B779-B18297D2ABD3}"/>
                </a:ext>
              </a:extLst>
            </p:cNvPr>
            <p:cNvSpPr txBox="1"/>
            <p:nvPr/>
          </p:nvSpPr>
          <p:spPr>
            <a:xfrm>
              <a:off x="0" y="5557795"/>
              <a:ext cx="690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Feuilles pennées, longues de 10 à 20 cm, soyeuses –argentées dessous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961F149-D9CA-1946-8DAF-FB53D39AB985}"/>
              </a:ext>
            </a:extLst>
          </p:cNvPr>
          <p:cNvSpPr txBox="1"/>
          <p:nvPr/>
        </p:nvSpPr>
        <p:spPr>
          <a:xfrm>
            <a:off x="7677807" y="5927127"/>
            <a:ext cx="367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les vieilles flores (Coste) appelée </a:t>
            </a:r>
            <a:r>
              <a:rPr lang="fr-FR" i="1" dirty="0" err="1"/>
              <a:t>Potentilla</a:t>
            </a:r>
            <a:r>
              <a:rPr lang="fr-FR" i="1" dirty="0"/>
              <a:t> </a:t>
            </a:r>
            <a:r>
              <a:rPr lang="fr-FR" i="1" dirty="0" err="1"/>
              <a:t>anserina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527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713DA-5B74-AF4D-BA76-160D05331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94F28D-227C-7E49-B8BE-6C45354D0D78}"/>
              </a:ext>
            </a:extLst>
          </p:cNvPr>
          <p:cNvSpPr txBox="1"/>
          <p:nvPr/>
        </p:nvSpPr>
        <p:spPr>
          <a:xfrm>
            <a:off x="451556" y="365125"/>
            <a:ext cx="4967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Genre</a:t>
            </a:r>
            <a:r>
              <a:rPr lang="fr-FR" sz="2000" b="1" i="1" dirty="0"/>
              <a:t> Argentina  </a:t>
            </a:r>
            <a:r>
              <a:rPr lang="fr-FR" sz="2000" b="1" dirty="0"/>
              <a:t>: la fleur</a:t>
            </a:r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27907391-EB44-F94A-A370-6E1453AC7E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715" y="0"/>
            <a:ext cx="3917592" cy="4351338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81B337AD-A0E1-584F-B1B5-39A96C895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9741" y="0"/>
            <a:ext cx="3353594" cy="3353594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4D9353-0535-804F-BEBA-C9011D077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403" y="2886404"/>
            <a:ext cx="3971596" cy="397159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840CC01-0DA7-CA4C-A2B7-EAA3D1446493}"/>
              </a:ext>
            </a:extLst>
          </p:cNvPr>
          <p:cNvSpPr txBox="1"/>
          <p:nvPr/>
        </p:nvSpPr>
        <p:spPr>
          <a:xfrm>
            <a:off x="143631" y="1941095"/>
            <a:ext cx="28715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Fleurs solitaires, </a:t>
            </a:r>
            <a:r>
              <a:rPr lang="fr-FR" b="1" dirty="0"/>
              <a:t>hypogynes</a:t>
            </a:r>
            <a:r>
              <a:rPr lang="fr-FR" dirty="0"/>
              <a:t>,   longuement pédonculées, à l’aisselle des feuilles – ( 1 ,5 à 2 cm de diamètre 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27BFB67-D565-6748-BED8-6404149269F1}"/>
              </a:ext>
            </a:extLst>
          </p:cNvPr>
          <p:cNvSpPr txBox="1"/>
          <p:nvPr/>
        </p:nvSpPr>
        <p:spPr>
          <a:xfrm>
            <a:off x="143631" y="3353594"/>
            <a:ext cx="311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-  Calicule </a:t>
            </a:r>
            <a:r>
              <a:rPr lang="fr-FR" dirty="0"/>
              <a:t>à lobes égalant le calice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4EB7F95-D663-CB4B-8A67-BA4751CCA631}"/>
              </a:ext>
            </a:extLst>
          </p:cNvPr>
          <p:cNvSpPr txBox="1"/>
          <p:nvPr/>
        </p:nvSpPr>
        <p:spPr>
          <a:xfrm>
            <a:off x="143631" y="4549036"/>
            <a:ext cx="505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Corolles jaune – soufre à pétales </a:t>
            </a:r>
            <a:r>
              <a:rPr lang="fr-FR" dirty="0" err="1"/>
              <a:t>obovales</a:t>
            </a:r>
            <a:r>
              <a:rPr lang="fr-FR" dirty="0"/>
              <a:t>,  non </a:t>
            </a:r>
            <a:r>
              <a:rPr lang="fr-FR" dirty="0" err="1"/>
              <a:t>émarginés</a:t>
            </a:r>
            <a:r>
              <a:rPr lang="fr-FR" dirty="0"/>
              <a:t> 2 fois +longs que les sépales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423D12-B222-9644-89B3-832537259BCB}"/>
              </a:ext>
            </a:extLst>
          </p:cNvPr>
          <p:cNvSpPr txBox="1"/>
          <p:nvPr/>
        </p:nvSpPr>
        <p:spPr>
          <a:xfrm>
            <a:off x="143631" y="5607949"/>
            <a:ext cx="527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  <a:r>
              <a:rPr lang="fr-FR" b="1" dirty="0"/>
              <a:t>réceptacle fructifère sec </a:t>
            </a:r>
            <a:r>
              <a:rPr lang="fr-FR" dirty="0"/>
              <a:t>portant de nombreux carpelles lisses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728BD0-47A6-CA4B-8443-A086F95CD351}"/>
              </a:ext>
            </a:extLst>
          </p:cNvPr>
          <p:cNvSpPr txBox="1"/>
          <p:nvPr/>
        </p:nvSpPr>
        <p:spPr>
          <a:xfrm>
            <a:off x="143631" y="6492875"/>
            <a:ext cx="452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Fruits </a:t>
            </a:r>
            <a:r>
              <a:rPr lang="fr-FR" b="1" dirty="0"/>
              <a:t>= akènes</a:t>
            </a:r>
          </a:p>
        </p:txBody>
      </p:sp>
    </p:spTree>
    <p:extLst>
      <p:ext uri="{BB962C8B-B14F-4D97-AF65-F5344CB8AC3E}">
        <p14:creationId xmlns:p14="http://schemas.microsoft.com/office/powerpoint/2010/main" val="23174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CDDC7-A969-5E4E-B39F-0CF4BB46D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73315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/>
              <a:t>Argentina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706D7BF-9EC3-4A46-A74F-DF6C28B2E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7541" y="-1"/>
            <a:ext cx="5414288" cy="6492875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035DA1-3213-B54B-95F6-A10C0B901807}"/>
              </a:ext>
            </a:extLst>
          </p:cNvPr>
          <p:cNvSpPr txBox="1"/>
          <p:nvPr/>
        </p:nvSpPr>
        <p:spPr>
          <a:xfrm>
            <a:off x="359228" y="2955606"/>
            <a:ext cx="561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 hypogyne</a:t>
            </a:r>
            <a:r>
              <a:rPr lang="fr-FR" dirty="0"/>
              <a:t>, solitaire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D46BE5-C6DE-A546-9CFB-DB9FFD42EE63}"/>
              </a:ext>
            </a:extLst>
          </p:cNvPr>
          <p:cNvSpPr txBox="1"/>
          <p:nvPr/>
        </p:nvSpPr>
        <p:spPr>
          <a:xfrm>
            <a:off x="359228" y="1230086"/>
            <a:ext cx="558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composées, pennées, </a:t>
            </a:r>
            <a:r>
              <a:rPr lang="fr-FR" b="1" dirty="0"/>
              <a:t>argentées </a:t>
            </a:r>
            <a:r>
              <a:rPr lang="fr-FR" dirty="0"/>
              <a:t>dessous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B74EE2-44C2-AF49-9151-0813B562434E}"/>
              </a:ext>
            </a:extLst>
          </p:cNvPr>
          <p:cNvSpPr txBox="1"/>
          <p:nvPr/>
        </p:nvSpPr>
        <p:spPr>
          <a:xfrm>
            <a:off x="493254" y="3717728"/>
            <a:ext cx="26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Présence d’un </a:t>
            </a:r>
            <a:r>
              <a:rPr lang="fr-FR" b="1" dirty="0"/>
              <a:t>calicule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EADA39-4DE2-2A43-B84B-65D6407DD2E4}"/>
              </a:ext>
            </a:extLst>
          </p:cNvPr>
          <p:cNvSpPr txBox="1"/>
          <p:nvPr/>
        </p:nvSpPr>
        <p:spPr>
          <a:xfrm>
            <a:off x="359228" y="4743996"/>
            <a:ext cx="292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jaune-soufre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8EB4F4-1513-5940-AFF6-1E03B8A3947F}"/>
              </a:ext>
            </a:extLst>
          </p:cNvPr>
          <p:cNvSpPr txBox="1"/>
          <p:nvPr/>
        </p:nvSpPr>
        <p:spPr>
          <a:xfrm>
            <a:off x="468085" y="1960773"/>
            <a:ext cx="458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Tige couchée </a:t>
            </a:r>
            <a:r>
              <a:rPr lang="fr-FR" dirty="0"/>
              <a:t>formant de longs stolons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61E1229-3635-1E46-9F5A-42D235866AE5}"/>
              </a:ext>
            </a:extLst>
          </p:cNvPr>
          <p:cNvSpPr txBox="1"/>
          <p:nvPr/>
        </p:nvSpPr>
        <p:spPr>
          <a:xfrm>
            <a:off x="468085" y="5682343"/>
            <a:ext cx="489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Réceptacle fructifère sec </a:t>
            </a:r>
            <a:r>
              <a:rPr lang="fr-FR" b="1" dirty="0"/>
              <a:t>non accrescent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CE023F-893A-CD48-8358-A5342F5D8923}"/>
              </a:ext>
            </a:extLst>
          </p:cNvPr>
          <p:cNvSpPr txBox="1"/>
          <p:nvPr/>
        </p:nvSpPr>
        <p:spPr>
          <a:xfrm>
            <a:off x="493254" y="6335486"/>
            <a:ext cx="265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Fruits = </a:t>
            </a:r>
            <a:r>
              <a:rPr lang="fr-FR" b="1" dirty="0"/>
              <a:t>akènes</a:t>
            </a:r>
          </a:p>
        </p:txBody>
      </p:sp>
    </p:spTree>
    <p:extLst>
      <p:ext uri="{BB962C8B-B14F-4D97-AF65-F5344CB8AC3E}">
        <p14:creationId xmlns:p14="http://schemas.microsoft.com/office/powerpoint/2010/main" val="20017216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84A5B-F3BD-4B4E-8C2C-EF580F9CB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C7511A1-0B62-4444-AED0-7A4173372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040" y="0"/>
            <a:ext cx="9371865" cy="6858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1C2A977-24B9-DB41-8408-D4A813566F44}"/>
              </a:ext>
            </a:extLst>
          </p:cNvPr>
          <p:cNvSpPr txBox="1"/>
          <p:nvPr/>
        </p:nvSpPr>
        <p:spPr>
          <a:xfrm>
            <a:off x="91440" y="240030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12  : le genre </a:t>
            </a:r>
            <a:r>
              <a:rPr lang="fr-FR" sz="2400" b="1" i="1" dirty="0" err="1">
                <a:solidFill>
                  <a:srgbClr val="FF0000"/>
                </a:solidFill>
              </a:rPr>
              <a:t>Sibbaldia</a:t>
            </a:r>
            <a:endParaRPr lang="fr-FR" sz="2400" b="1" i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0FAAAA-4CE6-2A4E-9A36-12C7F01CA5AD}"/>
              </a:ext>
            </a:extLst>
          </p:cNvPr>
          <p:cNvSpPr txBox="1"/>
          <p:nvPr/>
        </p:nvSpPr>
        <p:spPr>
          <a:xfrm>
            <a:off x="377190" y="1325880"/>
            <a:ext cx="2766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Genre </a:t>
            </a:r>
            <a:r>
              <a:rPr lang="fr-FR" dirty="0" err="1">
                <a:solidFill>
                  <a:schemeClr val="accent1"/>
                </a:solidFill>
              </a:rPr>
              <a:t>monospécifique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/>
              <a:t>en </a:t>
            </a:r>
          </a:p>
          <a:p>
            <a:r>
              <a:rPr lang="fr-FR" dirty="0"/>
              <a:t>France ( 6 espèces dans le monde) </a:t>
            </a:r>
          </a:p>
        </p:txBody>
      </p:sp>
      <p:sp>
        <p:nvSpPr>
          <p:cNvPr id="8" name="Cadre 7">
            <a:extLst>
              <a:ext uri="{FF2B5EF4-FFF2-40B4-BE49-F238E27FC236}">
                <a16:creationId xmlns:a16="http://schemas.microsoft.com/office/drawing/2014/main" id="{0EC12D5F-3E61-654E-92A1-1BA1A6804126}"/>
              </a:ext>
            </a:extLst>
          </p:cNvPr>
          <p:cNvSpPr/>
          <p:nvPr/>
        </p:nvSpPr>
        <p:spPr>
          <a:xfrm>
            <a:off x="730891" y="2674620"/>
            <a:ext cx="2378069" cy="140589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Alpes et Pyrénées siliceuses, Corse…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730CB8-8848-DB42-A76C-08EB11BC3228}"/>
              </a:ext>
            </a:extLst>
          </p:cNvPr>
          <p:cNvSpPr txBox="1"/>
          <p:nvPr/>
        </p:nvSpPr>
        <p:spPr>
          <a:xfrm>
            <a:off x="91440" y="4400550"/>
            <a:ext cx="3051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herbacée à souche ligneuse, ramifiée, couchée et velue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CA4388-D8AC-7D45-82F4-0C70BC14BDE2}"/>
              </a:ext>
            </a:extLst>
          </p:cNvPr>
          <p:cNvSpPr txBox="1"/>
          <p:nvPr/>
        </p:nvSpPr>
        <p:spPr>
          <a:xfrm>
            <a:off x="91440" y="5554980"/>
            <a:ext cx="3051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 dans les éboulis et l’humus des combes à neige entre 1800 et 3.000 m</a:t>
            </a:r>
          </a:p>
        </p:txBody>
      </p:sp>
    </p:spTree>
    <p:extLst>
      <p:ext uri="{BB962C8B-B14F-4D97-AF65-F5344CB8AC3E}">
        <p14:creationId xmlns:p14="http://schemas.microsoft.com/office/powerpoint/2010/main" val="1625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53C56C-2DB5-CE4C-B74A-FDFC8AF36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1" y="-103505"/>
            <a:ext cx="10515600" cy="1325563"/>
          </a:xfrm>
        </p:spPr>
        <p:txBody>
          <a:bodyPr>
            <a:norm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Sibbaldia</a:t>
            </a:r>
            <a:r>
              <a:rPr lang="fr-FR" sz="2000" b="1" dirty="0"/>
              <a:t> : l’appareil végétatif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156258-E4D2-EC4C-9036-C6EFE1B42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500" y="0"/>
            <a:ext cx="5397500" cy="39497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6ED4F9-B284-174F-96A6-7A5A48FA47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816" y="981422"/>
            <a:ext cx="2779424" cy="43070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5AAC50E-DEEE-594B-BBB8-94C33AF0D008}"/>
              </a:ext>
            </a:extLst>
          </p:cNvPr>
          <p:cNvSpPr txBox="1"/>
          <p:nvPr/>
        </p:nvSpPr>
        <p:spPr>
          <a:xfrm>
            <a:off x="289560" y="6137910"/>
            <a:ext cx="910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se multipliant par ses divisions de ses tiges souterraines et rampantes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DE1ECA-3A3D-B447-8E1D-5BD5B2E99018}"/>
              </a:ext>
            </a:extLst>
          </p:cNvPr>
          <p:cNvSpPr txBox="1"/>
          <p:nvPr/>
        </p:nvSpPr>
        <p:spPr>
          <a:xfrm>
            <a:off x="289560" y="1623060"/>
            <a:ext cx="363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un peu glauques et velues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7DE883-E466-1C40-8928-C693BA7AE491}"/>
              </a:ext>
            </a:extLst>
          </p:cNvPr>
          <p:cNvSpPr txBox="1"/>
          <p:nvPr/>
        </p:nvSpPr>
        <p:spPr>
          <a:xfrm>
            <a:off x="289560" y="2160270"/>
            <a:ext cx="3166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Pétiole assez long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E29E51-B268-0E44-AA3A-AEB000E75594}"/>
              </a:ext>
            </a:extLst>
          </p:cNvPr>
          <p:cNvSpPr txBox="1"/>
          <p:nvPr/>
        </p:nvSpPr>
        <p:spPr>
          <a:xfrm>
            <a:off x="285254" y="2697480"/>
            <a:ext cx="3539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feuille est souvent plus longue que les groupes de fleurs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67C61F-AA76-2542-BE7D-E1FEC4C852BA}"/>
              </a:ext>
            </a:extLst>
          </p:cNvPr>
          <p:cNvSpPr txBox="1"/>
          <p:nvPr/>
        </p:nvSpPr>
        <p:spPr>
          <a:xfrm>
            <a:off x="287830" y="4879535"/>
            <a:ext cx="4080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tiges rampantes, ligneuses sont couvertes de  débris formés par la base  des feuilles formées lors des saisons précédentes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91117F-3FAD-0D46-938C-D088BBB866F3}"/>
              </a:ext>
            </a:extLst>
          </p:cNvPr>
          <p:cNvSpPr txBox="1"/>
          <p:nvPr/>
        </p:nvSpPr>
        <p:spPr>
          <a:xfrm>
            <a:off x="285254" y="3444285"/>
            <a:ext cx="3348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Limbe foliaire découpé en 3 lobes ovales, eux même garnis à leur extrémité de 3 dents poilues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AB7A20-CE27-E742-9B58-98E01A45E003}"/>
              </a:ext>
            </a:extLst>
          </p:cNvPr>
          <p:cNvSpPr txBox="1"/>
          <p:nvPr/>
        </p:nvSpPr>
        <p:spPr>
          <a:xfrm>
            <a:off x="6973240" y="4043779"/>
            <a:ext cx="1572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 : C. Granger)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4087D6-36F9-694D-BC32-A3998386A474}"/>
              </a:ext>
            </a:extLst>
          </p:cNvPr>
          <p:cNvSpPr txBox="1"/>
          <p:nvPr/>
        </p:nvSpPr>
        <p:spPr>
          <a:xfrm>
            <a:off x="285254" y="4416048"/>
            <a:ext cx="297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Foliole centrale </a:t>
            </a:r>
            <a:r>
              <a:rPr lang="fr-FR" dirty="0" err="1"/>
              <a:t>pétiolulée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39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65D819A-A574-764F-99E5-0ADA2DEA2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500" y="0"/>
            <a:ext cx="5397500" cy="39497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EA246C-DCCD-9640-B95C-EB144AD8E451}"/>
              </a:ext>
            </a:extLst>
          </p:cNvPr>
          <p:cNvSpPr txBox="1"/>
          <p:nvPr/>
        </p:nvSpPr>
        <p:spPr>
          <a:xfrm>
            <a:off x="617220" y="537210"/>
            <a:ext cx="598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Genre</a:t>
            </a:r>
            <a:r>
              <a:rPr lang="fr-FR" sz="2000" b="1" i="1" dirty="0"/>
              <a:t> </a:t>
            </a:r>
            <a:r>
              <a:rPr lang="fr-FR" sz="2000" b="1" i="1" dirty="0" err="1"/>
              <a:t>Sibbaldia</a:t>
            </a:r>
            <a:r>
              <a:rPr lang="fr-FR" sz="2000" b="1" i="1" dirty="0"/>
              <a:t> </a:t>
            </a:r>
            <a:r>
              <a:rPr lang="fr-FR" sz="2000" b="1" dirty="0"/>
              <a:t>: l’appareil reproducteur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342E02-C236-0448-BD31-F70D392CB1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380" y="3314700"/>
            <a:ext cx="5397500" cy="39497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616657B-78F0-B84F-9F1A-727BFED7D9BF}"/>
              </a:ext>
            </a:extLst>
          </p:cNvPr>
          <p:cNvSpPr txBox="1"/>
          <p:nvPr/>
        </p:nvSpPr>
        <p:spPr>
          <a:xfrm>
            <a:off x="9989820" y="4251960"/>
            <a:ext cx="1783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(Photos de C. Granger)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38F87C-9645-E54B-9567-A7F638D76721}"/>
              </a:ext>
            </a:extLst>
          </p:cNvPr>
          <p:cNvSpPr txBox="1"/>
          <p:nvPr/>
        </p:nvSpPr>
        <p:spPr>
          <a:xfrm>
            <a:off x="291465" y="1029146"/>
            <a:ext cx="584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</a:t>
            </a:r>
            <a:r>
              <a:rPr lang="fr-FR" b="1" dirty="0"/>
              <a:t>hypogynes</a:t>
            </a:r>
            <a:r>
              <a:rPr lang="fr-FR" dirty="0"/>
              <a:t>, réunies par 3 -6 en petit corymbe qui terminent les tiges feuillées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5A1651-2FFD-9B45-9CF9-9033C5F49C38}"/>
              </a:ext>
            </a:extLst>
          </p:cNvPr>
          <p:cNvSpPr txBox="1"/>
          <p:nvPr/>
        </p:nvSpPr>
        <p:spPr>
          <a:xfrm>
            <a:off x="331470" y="1680210"/>
            <a:ext cx="410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Floraison en Juillet - Aout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837B892-9DF7-274F-825B-B9CDC560677C}"/>
              </a:ext>
            </a:extLst>
          </p:cNvPr>
          <p:cNvSpPr txBox="1"/>
          <p:nvPr/>
        </p:nvSpPr>
        <p:spPr>
          <a:xfrm>
            <a:off x="331470" y="2148840"/>
            <a:ext cx="627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en tube, en forme de demi – sphère – </a:t>
            </a:r>
            <a:r>
              <a:rPr lang="fr-FR" b="1" dirty="0" err="1"/>
              <a:t>épicalice</a:t>
            </a:r>
            <a:r>
              <a:rPr lang="fr-FR" b="1" dirty="0"/>
              <a:t> présent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D73E55-9B3F-A742-87AC-54E9DFD7354C}"/>
              </a:ext>
            </a:extLst>
          </p:cNvPr>
          <p:cNvSpPr txBox="1"/>
          <p:nvPr/>
        </p:nvSpPr>
        <p:spPr>
          <a:xfrm>
            <a:off x="331470" y="2846070"/>
            <a:ext cx="576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à 5 pétales jaune- vert, ovales, aigus, plus courts que les sépales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6FB446-4CB2-7A48-8F70-CE7C4D170596}"/>
              </a:ext>
            </a:extLst>
          </p:cNvPr>
          <p:cNvSpPr txBox="1"/>
          <p:nvPr/>
        </p:nvSpPr>
        <p:spPr>
          <a:xfrm>
            <a:off x="331470" y="3566209"/>
            <a:ext cx="31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étamines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F7F140-10E9-4341-B3C5-04CDCC67CFD8}"/>
              </a:ext>
            </a:extLst>
          </p:cNvPr>
          <p:cNvSpPr txBox="1"/>
          <p:nvPr/>
        </p:nvSpPr>
        <p:spPr>
          <a:xfrm>
            <a:off x="331470" y="396233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à 10 carpelles ovoïdes, murs luisants sur un </a:t>
            </a:r>
            <a:r>
              <a:rPr lang="fr-FR" b="1" dirty="0"/>
              <a:t>réceptacle pla</a:t>
            </a:r>
            <a:r>
              <a:rPr lang="fr-FR" dirty="0"/>
              <a:t>t et velu ( non charnu 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2F3E31B-0675-1545-A2BB-5397241CBE35}"/>
              </a:ext>
            </a:extLst>
          </p:cNvPr>
          <p:cNvSpPr txBox="1"/>
          <p:nvPr/>
        </p:nvSpPr>
        <p:spPr>
          <a:xfrm>
            <a:off x="236220" y="5303527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Entre les étamines et les carpelles se trouve un anneau nectarifère assez saillant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B22EB1-E998-F74E-AB68-F6387B35D764}"/>
              </a:ext>
            </a:extLst>
          </p:cNvPr>
          <p:cNvSpPr txBox="1"/>
          <p:nvPr/>
        </p:nvSpPr>
        <p:spPr>
          <a:xfrm>
            <a:off x="291465" y="4777350"/>
            <a:ext cx="399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Style caduc, court situé sur le coté du carpelle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E29799-5380-D943-A3C5-1AEDA2FAFCFC}"/>
              </a:ext>
            </a:extLst>
          </p:cNvPr>
          <p:cNvGrpSpPr/>
          <p:nvPr/>
        </p:nvGrpSpPr>
        <p:grpSpPr>
          <a:xfrm>
            <a:off x="840852" y="5289550"/>
            <a:ext cx="3632519" cy="1444142"/>
            <a:chOff x="340042" y="5245980"/>
            <a:chExt cx="3632519" cy="1444142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DD1DD3C-8110-144F-905B-0FC9955AC1C1}"/>
                </a:ext>
              </a:extLst>
            </p:cNvPr>
            <p:cNvSpPr txBox="1"/>
            <p:nvPr/>
          </p:nvSpPr>
          <p:spPr>
            <a:xfrm>
              <a:off x="340042" y="6320790"/>
              <a:ext cx="3137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 fruit est un </a:t>
              </a:r>
              <a:r>
                <a:rPr lang="fr-FR" b="1" dirty="0"/>
                <a:t>akène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1FA7FE6-78B0-6040-B357-4591E60E9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22" t="76493" r="84609" b="8641"/>
            <a:stretch/>
          </p:blipFill>
          <p:spPr>
            <a:xfrm>
              <a:off x="3236621" y="5245980"/>
              <a:ext cx="735940" cy="101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3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74A8A-325B-924A-AC23-3E65524D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Sibbaldia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26A1EB-1359-2C41-8434-A06DF076D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881" y="0"/>
            <a:ext cx="2795119" cy="4331368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753B7AB-DE21-1947-B066-A387C02F67F2}"/>
              </a:ext>
            </a:extLst>
          </p:cNvPr>
          <p:cNvSpPr txBox="1"/>
          <p:nvPr/>
        </p:nvSpPr>
        <p:spPr>
          <a:xfrm>
            <a:off x="228600" y="1382486"/>
            <a:ext cx="793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des éboulis et des combes à neige à </a:t>
            </a:r>
            <a:r>
              <a:rPr lang="fr-FR" b="1" dirty="0"/>
              <a:t>souche ligneuse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9254F7-E7AF-F246-8F22-4E7ABD598E21}"/>
              </a:ext>
            </a:extLst>
          </p:cNvPr>
          <p:cNvSpPr txBox="1"/>
          <p:nvPr/>
        </p:nvSpPr>
        <p:spPr>
          <a:xfrm>
            <a:off x="228600" y="2002971"/>
            <a:ext cx="550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 à li</a:t>
            </a:r>
            <a:r>
              <a:rPr lang="fr-FR" b="1" dirty="0"/>
              <a:t>mbe trilobé </a:t>
            </a:r>
            <a:r>
              <a:rPr lang="fr-FR" dirty="0"/>
              <a:t>et denté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1D1B08-8648-F046-92EB-8120A6B82547}"/>
              </a:ext>
            </a:extLst>
          </p:cNvPr>
          <p:cNvSpPr txBox="1"/>
          <p:nvPr/>
        </p:nvSpPr>
        <p:spPr>
          <a:xfrm>
            <a:off x="228600" y="2775857"/>
            <a:ext cx="5671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Fleurs hypogynes </a:t>
            </a:r>
            <a:r>
              <a:rPr lang="fr-FR" dirty="0"/>
              <a:t>disposées en corymbe terminal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F701FE-CE49-2045-A1FB-CD28B7AF94FD}"/>
              </a:ext>
            </a:extLst>
          </p:cNvPr>
          <p:cNvSpPr txBox="1"/>
          <p:nvPr/>
        </p:nvSpPr>
        <p:spPr>
          <a:xfrm>
            <a:off x="228600" y="3260844"/>
            <a:ext cx="386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Présence d’un </a:t>
            </a:r>
            <a:r>
              <a:rPr lang="fr-FR" b="1" dirty="0" err="1"/>
              <a:t>épicalice</a:t>
            </a:r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2A6BD7-EDB9-B948-8574-6F95BBE9A4D1}"/>
              </a:ext>
            </a:extLst>
          </p:cNvPr>
          <p:cNvSpPr txBox="1"/>
          <p:nvPr/>
        </p:nvSpPr>
        <p:spPr>
          <a:xfrm>
            <a:off x="228600" y="3962036"/>
            <a:ext cx="62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pétales jaune-verdâtres plus courts que les sépales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89BABB-A818-7541-9916-C0A10B3B9BCC}"/>
              </a:ext>
            </a:extLst>
          </p:cNvPr>
          <p:cNvSpPr txBox="1"/>
          <p:nvPr/>
        </p:nvSpPr>
        <p:spPr>
          <a:xfrm>
            <a:off x="228600" y="4800809"/>
            <a:ext cx="4278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Réceptacle fructifère  plat </a:t>
            </a:r>
            <a:r>
              <a:rPr lang="fr-FR" dirty="0"/>
              <a:t>et velu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0D5ADA-C40B-5B46-8BEF-22BD2C194750}"/>
              </a:ext>
            </a:extLst>
          </p:cNvPr>
          <p:cNvSpPr txBox="1"/>
          <p:nvPr/>
        </p:nvSpPr>
        <p:spPr>
          <a:xfrm>
            <a:off x="228600" y="5639582"/>
            <a:ext cx="398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– 10 </a:t>
            </a:r>
            <a:r>
              <a:rPr lang="fr-FR" b="1" dirty="0"/>
              <a:t>carpelles ovoïdes </a:t>
            </a:r>
            <a:r>
              <a:rPr lang="fr-FR" dirty="0"/>
              <a:t>à style court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3AEE8D-0D27-B940-9712-55AFE79D9296}"/>
              </a:ext>
            </a:extLst>
          </p:cNvPr>
          <p:cNvSpPr txBox="1"/>
          <p:nvPr/>
        </p:nvSpPr>
        <p:spPr>
          <a:xfrm>
            <a:off x="228600" y="6248400"/>
            <a:ext cx="296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Fruits = </a:t>
            </a:r>
            <a:r>
              <a:rPr lang="fr-FR" b="1" dirty="0"/>
              <a:t>akènes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4D8A6E6-0E7D-0D48-908B-D76A0BBD8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582" y="2331190"/>
            <a:ext cx="3740540" cy="44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9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EB47F11-EE02-F34B-B409-8FBF1C8D9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2083" cy="36540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A957DAA-40C5-7C49-AC42-B11D8E9CB604}"/>
              </a:ext>
            </a:extLst>
          </p:cNvPr>
          <p:cNvSpPr txBox="1"/>
          <p:nvPr/>
        </p:nvSpPr>
        <p:spPr>
          <a:xfrm>
            <a:off x="5317419" y="0"/>
            <a:ext cx="287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Tige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77A8E3-B74A-1B44-8829-5554B07147EB}"/>
              </a:ext>
            </a:extLst>
          </p:cNvPr>
          <p:cNvSpPr txBox="1"/>
          <p:nvPr/>
        </p:nvSpPr>
        <p:spPr>
          <a:xfrm>
            <a:off x="5879939" y="2180378"/>
            <a:ext cx="2639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(</a:t>
            </a:r>
            <a:r>
              <a:rPr lang="fr-FR" sz="1400" i="1" dirty="0" err="1"/>
              <a:t>Fragaria</a:t>
            </a:r>
            <a:r>
              <a:rPr lang="fr-FR" sz="1400" i="1" dirty="0"/>
              <a:t> </a:t>
            </a:r>
            <a:r>
              <a:rPr lang="fr-FR" sz="1400" i="1" dirty="0" err="1"/>
              <a:t>vesca</a:t>
            </a:r>
            <a:r>
              <a:rPr lang="fr-FR" sz="1400" i="1" dirty="0"/>
              <a:t>)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06515D-A7E1-DF4D-87FC-6DC530EBD597}"/>
              </a:ext>
            </a:extLst>
          </p:cNvPr>
          <p:cNvGrpSpPr/>
          <p:nvPr/>
        </p:nvGrpSpPr>
        <p:grpSpPr>
          <a:xfrm>
            <a:off x="-51740" y="3362446"/>
            <a:ext cx="12158859" cy="3429000"/>
            <a:chOff x="-51740" y="3362446"/>
            <a:chExt cx="12158859" cy="3429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5F0185E-329A-044C-ABBC-792B680CE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1740" y="3362446"/>
              <a:ext cx="5125561" cy="34290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F75D28E-1E24-7F4B-A470-89A1BFC2E95A}"/>
                </a:ext>
              </a:extLst>
            </p:cNvPr>
            <p:cNvSpPr txBox="1"/>
            <p:nvPr/>
          </p:nvSpPr>
          <p:spPr>
            <a:xfrm>
              <a:off x="5590572" y="5764192"/>
              <a:ext cx="2882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/>
                <a:t>(Rosa </a:t>
              </a:r>
              <a:r>
                <a:rPr lang="fr-FR" sz="1400" i="1" dirty="0" err="1"/>
                <a:t>canina</a:t>
              </a:r>
              <a:r>
                <a:rPr lang="fr-FR" sz="1400" i="1" dirty="0"/>
                <a:t>)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8AF96F6-28B8-7F41-87CF-4CC0E30313E4}"/>
                </a:ext>
              </a:extLst>
            </p:cNvPr>
            <p:cNvSpPr txBox="1"/>
            <p:nvPr/>
          </p:nvSpPr>
          <p:spPr>
            <a:xfrm>
              <a:off x="4849792" y="3654025"/>
              <a:ext cx="725732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- Chez les arbustes comme  les Rosiers, les Ronces ou les Framboisiers, les poils épidermiques sont transformés en aiguillons plus ou moins crochus et piquants de nature épidermique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82B8357-EDFA-B346-89B3-D6ABE04B0C7F}"/>
              </a:ext>
            </a:extLst>
          </p:cNvPr>
          <p:cNvSpPr txBox="1"/>
          <p:nvPr/>
        </p:nvSpPr>
        <p:spPr>
          <a:xfrm>
            <a:off x="4849792" y="659757"/>
            <a:ext cx="74888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- Elle peut être grêle, rampante et s’enraciner donnant ainsi une autre plante :  C’est alors un </a:t>
            </a:r>
            <a:r>
              <a:rPr lang="fr-FR" b="1" dirty="0"/>
              <a:t>stolon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82645E6-0D8B-DA4C-A9FC-FB7B50F4BE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7941" y="1117042"/>
            <a:ext cx="2265057" cy="251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C77EE-6C1E-AE4D-91A1-4599793E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379843A-9396-9147-BDBB-3807D40F8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13" y="674397"/>
            <a:ext cx="5397500" cy="3586228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B86D812-0C61-0040-B5E9-284B2E6E707F}"/>
              </a:ext>
            </a:extLst>
          </p:cNvPr>
          <p:cNvSpPr txBox="1"/>
          <p:nvPr/>
        </p:nvSpPr>
        <p:spPr>
          <a:xfrm>
            <a:off x="223024" y="256478"/>
            <a:ext cx="4850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13 –Le genre </a:t>
            </a:r>
            <a:r>
              <a:rPr lang="fr-FR" sz="2400" b="1" dirty="0" err="1">
                <a:solidFill>
                  <a:srgbClr val="FF0000"/>
                </a:solidFill>
              </a:rPr>
              <a:t>Drymocallis</a:t>
            </a:r>
            <a:r>
              <a:rPr lang="fr-FR" sz="24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A6A124-38BB-C547-AC21-F9F9572683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6220" y="58620"/>
            <a:ext cx="3297816" cy="643425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02F835-C851-DA4A-A605-BF9012556B5F}"/>
              </a:ext>
            </a:extLst>
          </p:cNvPr>
          <p:cNvSpPr txBox="1"/>
          <p:nvPr/>
        </p:nvSpPr>
        <p:spPr>
          <a:xfrm>
            <a:off x="5688981" y="1594624"/>
            <a:ext cx="3644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(Synonyme :  </a:t>
            </a:r>
            <a:r>
              <a:rPr lang="fr-FR" sz="1400" i="1" dirty="0" err="1"/>
              <a:t>Potentilla</a:t>
            </a:r>
            <a:r>
              <a:rPr lang="fr-FR" sz="1400" i="1" dirty="0"/>
              <a:t> </a:t>
            </a:r>
            <a:r>
              <a:rPr lang="fr-FR" sz="1400" i="1" dirty="0" err="1"/>
              <a:t>rupestris</a:t>
            </a:r>
            <a:r>
              <a:rPr lang="fr-FR" sz="1400" dirty="0"/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90CF32-C721-3C4E-B874-360B0A569586}"/>
              </a:ext>
            </a:extLst>
          </p:cNvPr>
          <p:cNvSpPr txBox="1"/>
          <p:nvPr/>
        </p:nvSpPr>
        <p:spPr>
          <a:xfrm>
            <a:off x="412595" y="4304371"/>
            <a:ext cx="394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Drymocallis</a:t>
            </a:r>
            <a:r>
              <a:rPr lang="fr-FR" i="1" dirty="0"/>
              <a:t> </a:t>
            </a:r>
            <a:r>
              <a:rPr lang="fr-FR" i="1" dirty="0" err="1"/>
              <a:t>rupestris</a:t>
            </a:r>
            <a:endParaRPr lang="fr-FR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4917A5-C019-2E4F-A87B-110489244629}"/>
              </a:ext>
            </a:extLst>
          </p:cNvPr>
          <p:cNvSpPr txBox="1"/>
          <p:nvPr/>
        </p:nvSpPr>
        <p:spPr>
          <a:xfrm>
            <a:off x="5688981" y="2138137"/>
            <a:ext cx="3644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des maquis, des rocailles et des bois clairs (milieu acide)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4B9BFE-112A-2546-A83F-229147F876C1}"/>
              </a:ext>
            </a:extLst>
          </p:cNvPr>
          <p:cNvSpPr txBox="1"/>
          <p:nvPr/>
        </p:nvSpPr>
        <p:spPr>
          <a:xfrm>
            <a:off x="5688981" y="4090880"/>
            <a:ext cx="3267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Tige rouge peu feuillée, dressée (parfois </a:t>
            </a:r>
            <a:r>
              <a:rPr lang="fr-FR" dirty="0" err="1"/>
              <a:t>décombante</a:t>
            </a:r>
            <a:r>
              <a:rPr lang="fr-FR" dirty="0"/>
              <a:t>)  et dichotome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66B40E-4894-A24D-9DFC-BDDEA8D6915E}"/>
              </a:ext>
            </a:extLst>
          </p:cNvPr>
          <p:cNvSpPr txBox="1"/>
          <p:nvPr/>
        </p:nvSpPr>
        <p:spPr>
          <a:xfrm>
            <a:off x="5688981" y="3244334"/>
            <a:ext cx="286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velue, glanduleuse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F32C879-09DF-464E-B6D4-F23CEE50A2B9}"/>
              </a:ext>
            </a:extLst>
          </p:cNvPr>
          <p:cNvSpPr txBox="1"/>
          <p:nvPr/>
        </p:nvSpPr>
        <p:spPr>
          <a:xfrm>
            <a:off x="5688981" y="5430643"/>
            <a:ext cx="320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à souche oblique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023C3B-9888-9541-AFCD-09034CD1EFC3}"/>
              </a:ext>
            </a:extLst>
          </p:cNvPr>
          <p:cNvSpPr txBox="1"/>
          <p:nvPr/>
        </p:nvSpPr>
        <p:spPr>
          <a:xfrm>
            <a:off x="838200" y="5181600"/>
            <a:ext cx="1905000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2 espèces dans </a:t>
            </a:r>
          </a:p>
          <a:p>
            <a:r>
              <a:rPr lang="fr-FR" dirty="0">
                <a:solidFill>
                  <a:schemeClr val="accent1"/>
                </a:solidFill>
              </a:rPr>
              <a:t>la flore française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BCCF760-D6F9-EF41-AF50-F66377430D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196" y="4260625"/>
            <a:ext cx="1772331" cy="26230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4D2F82C-ED77-9C41-855B-0B7A866969C6}"/>
              </a:ext>
            </a:extLst>
          </p:cNvPr>
          <p:cNvSpPr txBox="1"/>
          <p:nvPr/>
        </p:nvSpPr>
        <p:spPr>
          <a:xfrm>
            <a:off x="412595" y="6331352"/>
            <a:ext cx="223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Drymocaallis</a:t>
            </a:r>
            <a:r>
              <a:rPr lang="fr-FR" sz="1600" i="1" dirty="0"/>
              <a:t> </a:t>
            </a:r>
            <a:r>
              <a:rPr lang="fr-FR" sz="1600" i="1" dirty="0" err="1"/>
              <a:t>corsica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7454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E63AC-92E4-A744-85BC-5958197C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348C0C1-2FB6-A842-9CC8-834A62F5D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98572" y="-1"/>
            <a:ext cx="4093427" cy="4093427"/>
          </a:xfrm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FAE39A-E3E7-9A44-8CF1-A3FF63D283A7}"/>
              </a:ext>
            </a:extLst>
          </p:cNvPr>
          <p:cNvSpPr txBox="1"/>
          <p:nvPr/>
        </p:nvSpPr>
        <p:spPr>
          <a:xfrm>
            <a:off x="546410" y="365125"/>
            <a:ext cx="5754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Drymocallis</a:t>
            </a:r>
            <a:r>
              <a:rPr lang="fr-FR" b="1" dirty="0"/>
              <a:t> : les feuilles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563175-9025-8744-B9DC-49A5EE89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222" y="-1"/>
            <a:ext cx="3292350" cy="6990321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FD49B2AE-42B3-A64A-9D43-BEF4AADFF50A}"/>
              </a:ext>
            </a:extLst>
          </p:cNvPr>
          <p:cNvGrpSpPr/>
          <p:nvPr/>
        </p:nvGrpSpPr>
        <p:grpSpPr>
          <a:xfrm>
            <a:off x="8408020" y="4181707"/>
            <a:ext cx="3237570" cy="670415"/>
            <a:chOff x="8408020" y="4181707"/>
            <a:chExt cx="3237570" cy="670415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5087B6F-0450-A943-AAF9-0A72ADF3252A}"/>
                </a:ext>
              </a:extLst>
            </p:cNvPr>
            <p:cNvSpPr txBox="1"/>
            <p:nvPr/>
          </p:nvSpPr>
          <p:spPr>
            <a:xfrm>
              <a:off x="8408020" y="4482790"/>
              <a:ext cx="3237570" cy="369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Feuilles supérieures triséquées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AE971E2-E071-7643-A326-91EA46BDF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68829" y="4181707"/>
              <a:ext cx="0" cy="27684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3914008-6C24-2641-98F9-E4C59D8D266E}"/>
              </a:ext>
            </a:extLst>
          </p:cNvPr>
          <p:cNvGrpSpPr/>
          <p:nvPr/>
        </p:nvGrpSpPr>
        <p:grpSpPr>
          <a:xfrm>
            <a:off x="379141" y="3155795"/>
            <a:ext cx="4148254" cy="923330"/>
            <a:chOff x="379141" y="3155795"/>
            <a:chExt cx="4148254" cy="923330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80E74E7-EB24-1D42-9DF1-4316BD86F42C}"/>
                </a:ext>
              </a:extLst>
            </p:cNvPr>
            <p:cNvSpPr txBox="1"/>
            <p:nvPr/>
          </p:nvSpPr>
          <p:spPr>
            <a:xfrm>
              <a:off x="379141" y="3155795"/>
              <a:ext cx="4148254" cy="92333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Feuilles inférieures imparipennées, à 5 – 9 segments ovales dentés, espacés, les inférieurs plus petits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BF01EE62-8CC9-DD43-96F9-2D67B9D481AF}"/>
                </a:ext>
              </a:extLst>
            </p:cNvPr>
            <p:cNvCxnSpPr/>
            <p:nvPr/>
          </p:nvCxnSpPr>
          <p:spPr>
            <a:xfrm>
              <a:off x="2877015" y="3936380"/>
              <a:ext cx="149426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01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3E1D065-5E63-EE4F-BC7E-34C3CFEA2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567" y="0"/>
            <a:ext cx="2567433" cy="2567433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71FDC3-2179-AC41-9B2F-21ADC8185307}"/>
              </a:ext>
            </a:extLst>
          </p:cNvPr>
          <p:cNvSpPr txBox="1"/>
          <p:nvPr/>
        </p:nvSpPr>
        <p:spPr>
          <a:xfrm>
            <a:off x="367990" y="367990"/>
            <a:ext cx="452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Drymocallis</a:t>
            </a:r>
            <a:r>
              <a:rPr lang="fr-FR" b="1" i="1" dirty="0"/>
              <a:t> </a:t>
            </a:r>
            <a:r>
              <a:rPr lang="fr-FR" b="1" dirty="0"/>
              <a:t>: la fleur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FF01D2-217B-2142-B728-13877CDF76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25"/>
          <a:stretch/>
        </p:blipFill>
        <p:spPr>
          <a:xfrm>
            <a:off x="3342577" y="-69114"/>
            <a:ext cx="3486749" cy="36602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D59F48-239E-6441-B56F-8F75A4B1A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483" y="3371250"/>
            <a:ext cx="3486750" cy="34867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B878D5-A11C-A446-A63C-008A48E60497}"/>
              </a:ext>
            </a:extLst>
          </p:cNvPr>
          <p:cNvSpPr txBox="1"/>
          <p:nvPr/>
        </p:nvSpPr>
        <p:spPr>
          <a:xfrm>
            <a:off x="6930483" y="490654"/>
            <a:ext cx="2603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Grandes fleurs blanches , </a:t>
            </a:r>
            <a:r>
              <a:rPr lang="fr-FR" b="1" dirty="0"/>
              <a:t>hypogynes</a:t>
            </a:r>
            <a:r>
              <a:rPr lang="fr-FR" dirty="0"/>
              <a:t> en cyme terminale multiflore, restant blanches après la </a:t>
            </a:r>
            <a:r>
              <a:rPr lang="fr-FR" dirty="0" err="1"/>
              <a:t>dessication</a:t>
            </a:r>
            <a:r>
              <a:rPr lang="fr-FR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E88ABF-4F95-1943-A086-B37633CCF65C}"/>
              </a:ext>
            </a:extLst>
          </p:cNvPr>
          <p:cNvSpPr txBox="1"/>
          <p:nvPr/>
        </p:nvSpPr>
        <p:spPr>
          <a:xfrm>
            <a:off x="144966" y="1862254"/>
            <a:ext cx="307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Pétales </a:t>
            </a:r>
            <a:r>
              <a:rPr lang="fr-FR" dirty="0" err="1"/>
              <a:t>obovales</a:t>
            </a:r>
            <a:r>
              <a:rPr lang="fr-FR" dirty="0"/>
              <a:t>, arrondis une à deux fois plus grands que le calice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7C2F437-6A13-9349-9FA8-F02300166A8F}"/>
              </a:ext>
            </a:extLst>
          </p:cNvPr>
          <p:cNvSpPr txBox="1"/>
          <p:nvPr/>
        </p:nvSpPr>
        <p:spPr>
          <a:xfrm>
            <a:off x="18586" y="3654254"/>
            <a:ext cx="607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Calicule</a:t>
            </a:r>
            <a:r>
              <a:rPr lang="fr-FR" dirty="0"/>
              <a:t> à lobes  plus petits que ceux du calice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FE92E6C-9FE1-F64B-B9AF-5A3DA9C98508}"/>
              </a:ext>
            </a:extLst>
          </p:cNvPr>
          <p:cNvGrpSpPr/>
          <p:nvPr/>
        </p:nvGrpSpPr>
        <p:grpSpPr>
          <a:xfrm>
            <a:off x="234175" y="5129358"/>
            <a:ext cx="6595151" cy="1503493"/>
            <a:chOff x="234175" y="5129358"/>
            <a:chExt cx="6595151" cy="150349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D1B3A23-E174-AF42-8EF7-4A4A955FE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175" y="5129358"/>
              <a:ext cx="1302210" cy="150349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437F369-DBB1-EA44-8362-565FC1135552}"/>
                </a:ext>
              </a:extLst>
            </p:cNvPr>
            <p:cNvSpPr txBox="1"/>
            <p:nvPr/>
          </p:nvSpPr>
          <p:spPr>
            <a:xfrm>
              <a:off x="1699875" y="5431110"/>
              <a:ext cx="5129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Style fusiforme inséré à la base du </a:t>
              </a:r>
              <a:r>
                <a:rPr lang="fr-FR" b="1" dirty="0"/>
                <a:t>carpelle </a:t>
              </a:r>
              <a:r>
                <a:rPr lang="fr-FR" b="1" dirty="0" err="1"/>
                <a:t>ovoîde</a:t>
              </a:r>
              <a:endParaRPr lang="fr-FR" b="1" dirty="0"/>
            </a:p>
          </p:txBody>
        </p:sp>
      </p:grpSp>
      <p:sp>
        <p:nvSpPr>
          <p:cNvPr id="2" name="Cadre 1">
            <a:extLst>
              <a:ext uri="{FF2B5EF4-FFF2-40B4-BE49-F238E27FC236}">
                <a16:creationId xmlns:a16="http://schemas.microsoft.com/office/drawing/2014/main" id="{C8320BA4-9F40-DC4D-ABCA-20359803DFDF}"/>
              </a:ext>
            </a:extLst>
          </p:cNvPr>
          <p:cNvSpPr/>
          <p:nvPr/>
        </p:nvSpPr>
        <p:spPr>
          <a:xfrm>
            <a:off x="1774767" y="6048260"/>
            <a:ext cx="4637183" cy="80974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Comme chez les Potentilles, le </a:t>
            </a:r>
            <a:r>
              <a:rPr lang="fr-FR" dirty="0" err="1">
                <a:solidFill>
                  <a:schemeClr val="tx1"/>
                </a:solidFill>
              </a:rPr>
              <a:t>gynophore</a:t>
            </a:r>
            <a:r>
              <a:rPr lang="fr-FR" dirty="0">
                <a:solidFill>
                  <a:schemeClr val="tx1"/>
                </a:solidFill>
              </a:rPr>
              <a:t> sec et saillant porte des </a:t>
            </a:r>
            <a:r>
              <a:rPr lang="fr-FR" b="1" dirty="0">
                <a:solidFill>
                  <a:schemeClr val="tx1"/>
                </a:solidFill>
              </a:rPr>
              <a:t>akènes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ED7A3-EF5B-B049-BA67-2E81E04F68D7}"/>
              </a:ext>
            </a:extLst>
          </p:cNvPr>
          <p:cNvSpPr txBox="1"/>
          <p:nvPr/>
        </p:nvSpPr>
        <p:spPr>
          <a:xfrm>
            <a:off x="40221" y="4474029"/>
            <a:ext cx="348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</a:t>
            </a:r>
          </a:p>
        </p:txBody>
      </p:sp>
    </p:spTree>
    <p:extLst>
      <p:ext uri="{BB962C8B-B14F-4D97-AF65-F5344CB8AC3E}">
        <p14:creationId xmlns:p14="http://schemas.microsoft.com/office/powerpoint/2010/main" val="8957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 animBg="1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26F3F-E11D-8C4B-B102-8F2C2EA4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Drymocallis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01CF33-E60F-4445-9B02-6820691E2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21" y="-1"/>
            <a:ext cx="3122238" cy="649287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E81D04-C329-FD4A-ADED-4E78FC25D900}"/>
              </a:ext>
            </a:extLst>
          </p:cNvPr>
          <p:cNvSpPr/>
          <p:nvPr/>
        </p:nvSpPr>
        <p:spPr>
          <a:xfrm>
            <a:off x="9174530" y="5883274"/>
            <a:ext cx="1299410" cy="4491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FF0000"/>
                </a:solidFill>
              </a:rPr>
              <a:t>Drymocallis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13AD5B7-D252-AE4A-8908-B9586816A39D}"/>
              </a:ext>
            </a:extLst>
          </p:cNvPr>
          <p:cNvSpPr txBox="1"/>
          <p:nvPr/>
        </p:nvSpPr>
        <p:spPr>
          <a:xfrm>
            <a:off x="522514" y="1545771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des milieux acides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CE805E-FF5E-9442-825B-035EEFD6E4AF}"/>
              </a:ext>
            </a:extLst>
          </p:cNvPr>
          <p:cNvSpPr txBox="1"/>
          <p:nvPr/>
        </p:nvSpPr>
        <p:spPr>
          <a:xfrm>
            <a:off x="566057" y="205126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Selon l’espèce, la </a:t>
            </a:r>
            <a:r>
              <a:rPr lang="fr-FR" b="1" dirty="0"/>
              <a:t>tige rougeâtre </a:t>
            </a:r>
            <a:r>
              <a:rPr lang="fr-FR" dirty="0"/>
              <a:t>est dressée ou </a:t>
            </a:r>
            <a:r>
              <a:rPr lang="fr-FR" dirty="0" err="1"/>
              <a:t>décombante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A0D07C-47CB-274F-A981-0712DBB461DA}"/>
              </a:ext>
            </a:extLst>
          </p:cNvPr>
          <p:cNvSpPr txBox="1"/>
          <p:nvPr/>
        </p:nvSpPr>
        <p:spPr>
          <a:xfrm>
            <a:off x="451757" y="2673569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supérieures triséquées, les autres </a:t>
            </a:r>
            <a:r>
              <a:rPr lang="fr-FR" dirty="0" err="1"/>
              <a:t>impariénnées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F14A63-F7FE-4F4B-8D0C-DB3C0C885496}"/>
              </a:ext>
            </a:extLst>
          </p:cNvPr>
          <p:cNvSpPr txBox="1"/>
          <p:nvPr/>
        </p:nvSpPr>
        <p:spPr>
          <a:xfrm>
            <a:off x="504897" y="3265732"/>
            <a:ext cx="477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Fleurs hypogynes </a:t>
            </a:r>
            <a:r>
              <a:rPr lang="fr-FR" dirty="0"/>
              <a:t>à corolle blanche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A30C63-F172-1A4C-92FF-5E432D5B47B6}"/>
              </a:ext>
            </a:extLst>
          </p:cNvPr>
          <p:cNvSpPr txBox="1"/>
          <p:nvPr/>
        </p:nvSpPr>
        <p:spPr>
          <a:xfrm>
            <a:off x="504897" y="3936827"/>
            <a:ext cx="3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Épicalice</a:t>
            </a:r>
            <a:r>
              <a:rPr lang="fr-FR" dirty="0"/>
              <a:t> présent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F2D540-8DF5-794C-9805-ADD2300C2AF7}"/>
              </a:ext>
            </a:extLst>
          </p:cNvPr>
          <p:cNvSpPr txBox="1"/>
          <p:nvPr/>
        </p:nvSpPr>
        <p:spPr>
          <a:xfrm>
            <a:off x="522514" y="4511957"/>
            <a:ext cx="364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 étamines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2F7B6D-37CA-F448-A17D-05E5AF3A327C}"/>
              </a:ext>
            </a:extLst>
          </p:cNvPr>
          <p:cNvSpPr txBox="1"/>
          <p:nvPr/>
        </p:nvSpPr>
        <p:spPr>
          <a:xfrm>
            <a:off x="451757" y="5156535"/>
            <a:ext cx="5098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Réceptacle fructifère non accrescent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9577FB-69D9-B64D-A1A7-70126D246217}"/>
              </a:ext>
            </a:extLst>
          </p:cNvPr>
          <p:cNvSpPr txBox="1"/>
          <p:nvPr/>
        </p:nvSpPr>
        <p:spPr>
          <a:xfrm>
            <a:off x="451757" y="5812640"/>
            <a:ext cx="662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Carpelles ovoïdes </a:t>
            </a:r>
            <a:r>
              <a:rPr lang="fr-FR" dirty="0"/>
              <a:t>à style fusiforme inséré à la base du carpelle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40976E-DEE3-D84F-8B86-61535425E7FC}"/>
              </a:ext>
            </a:extLst>
          </p:cNvPr>
          <p:cNvSpPr txBox="1"/>
          <p:nvPr/>
        </p:nvSpPr>
        <p:spPr>
          <a:xfrm>
            <a:off x="451757" y="6332453"/>
            <a:ext cx="338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Fruits : </a:t>
            </a:r>
            <a:r>
              <a:rPr lang="fr-FR" b="1" dirty="0"/>
              <a:t>akènes</a:t>
            </a:r>
          </a:p>
        </p:txBody>
      </p:sp>
    </p:spTree>
    <p:extLst>
      <p:ext uri="{BB962C8B-B14F-4D97-AF65-F5344CB8AC3E}">
        <p14:creationId xmlns:p14="http://schemas.microsoft.com/office/powerpoint/2010/main" val="23484116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D6A870-B86B-3640-AA20-2C31813BA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C1C770-8891-9F47-BB4B-861CF627B69F}"/>
              </a:ext>
            </a:extLst>
          </p:cNvPr>
          <p:cNvSpPr txBox="1"/>
          <p:nvPr/>
        </p:nvSpPr>
        <p:spPr>
          <a:xfrm>
            <a:off x="423208" y="365125"/>
            <a:ext cx="4516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14   - Genre </a:t>
            </a:r>
            <a:r>
              <a:rPr lang="fr-FR" sz="2400" b="1" i="1" dirty="0" err="1">
                <a:solidFill>
                  <a:srgbClr val="FF0000"/>
                </a:solidFill>
              </a:rPr>
              <a:t>Comarum</a:t>
            </a:r>
            <a:r>
              <a:rPr lang="fr-FR" sz="24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C83F59-9D6C-ED40-9C58-7FFAFCF7F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636" y="0"/>
            <a:ext cx="7050364" cy="517950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25B7D5-A755-5E4D-A4DD-783055D88E3D}"/>
              </a:ext>
            </a:extLst>
          </p:cNvPr>
          <p:cNvSpPr txBox="1"/>
          <p:nvPr/>
        </p:nvSpPr>
        <p:spPr>
          <a:xfrm>
            <a:off x="229733" y="3249963"/>
            <a:ext cx="468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à rhizome traçant émergeant en général du substrat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9E5513-C037-604B-B622-20B6B6B29605}"/>
              </a:ext>
            </a:extLst>
          </p:cNvPr>
          <p:cNvSpPr txBox="1"/>
          <p:nvPr/>
        </p:nvSpPr>
        <p:spPr>
          <a:xfrm>
            <a:off x="192793" y="4056294"/>
            <a:ext cx="4869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Rhizome  ligneux longuement rampant ou flottant, émettant des rameaux florifères courts et ascendants – la multiplication se fait par ces longs rameaux de la tige souterraine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F1262F-3C47-2847-A337-BD6030466AAA}"/>
              </a:ext>
            </a:extLst>
          </p:cNvPr>
          <p:cNvSpPr txBox="1"/>
          <p:nvPr/>
        </p:nvSpPr>
        <p:spPr>
          <a:xfrm>
            <a:off x="5141635" y="4979624"/>
            <a:ext cx="21074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Comarum</a:t>
            </a:r>
            <a:r>
              <a:rPr lang="fr-FR" sz="1600" i="1" dirty="0"/>
              <a:t> palustre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27E456-EA23-5C41-8FD2-7E7612F3B8CD}"/>
              </a:ext>
            </a:extLst>
          </p:cNvPr>
          <p:cNvSpPr txBox="1"/>
          <p:nvPr/>
        </p:nvSpPr>
        <p:spPr>
          <a:xfrm>
            <a:off x="229733" y="2494161"/>
            <a:ext cx="4489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Connue sous le nom vernaculaire de Potentille des marais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4C4A6B-8439-4644-B307-A224880E8218}"/>
              </a:ext>
            </a:extLst>
          </p:cNvPr>
          <p:cNvSpPr txBox="1"/>
          <p:nvPr/>
        </p:nvSpPr>
        <p:spPr>
          <a:xfrm>
            <a:off x="2681329" y="5739788"/>
            <a:ext cx="799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Pousse dans les prés tourbeux, les marais plus ou moins acides, les tourbières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D28D3B-8582-1648-A6B1-F25E83DDAF97}"/>
              </a:ext>
            </a:extLst>
          </p:cNvPr>
          <p:cNvSpPr txBox="1"/>
          <p:nvPr/>
        </p:nvSpPr>
        <p:spPr>
          <a:xfrm>
            <a:off x="321885" y="1717357"/>
            <a:ext cx="4080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de 20 à 50 cm, à tige florifère un peu ligneuse à la base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3205D9-6A53-FA47-A740-650D7A8B9219}"/>
              </a:ext>
            </a:extLst>
          </p:cNvPr>
          <p:cNvSpPr txBox="1"/>
          <p:nvPr/>
        </p:nvSpPr>
        <p:spPr>
          <a:xfrm>
            <a:off x="949812" y="1387072"/>
            <a:ext cx="276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Genre </a:t>
            </a:r>
            <a:r>
              <a:rPr lang="fr-FR" dirty="0" err="1">
                <a:solidFill>
                  <a:schemeClr val="accent1"/>
                </a:solidFill>
              </a:rPr>
              <a:t>monospécifique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950C78-EE07-4D42-9282-0DADD806D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845121-57AD-0F4F-9A65-A119FAF0DB8E}"/>
              </a:ext>
            </a:extLst>
          </p:cNvPr>
          <p:cNvSpPr txBox="1"/>
          <p:nvPr/>
        </p:nvSpPr>
        <p:spPr>
          <a:xfrm>
            <a:off x="255181" y="233916"/>
            <a:ext cx="461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Comarum</a:t>
            </a:r>
            <a:r>
              <a:rPr lang="fr-FR" b="1" dirty="0"/>
              <a:t> : l’appareil végétatif</a:t>
            </a:r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CBA37340-3B82-C64A-A047-BF02387FAF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380" y="0"/>
            <a:ext cx="5967523" cy="4140200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0BEE092D-E957-144E-A299-F0B4D9547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558" y="2489532"/>
            <a:ext cx="4025284" cy="4351338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EB0661A-6EAE-014E-BD68-481EFE98270E}"/>
              </a:ext>
            </a:extLst>
          </p:cNvPr>
          <p:cNvSpPr txBox="1"/>
          <p:nvPr/>
        </p:nvSpPr>
        <p:spPr>
          <a:xfrm>
            <a:off x="6613451" y="4348716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imparipennées, glauques, glabrescentes, à 3 – 7 segments étroits, oblongs, coriaces, dentés en scie tout autour et non insérés au même, point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7E1442F-B7B2-284E-B34F-99BD6D04EC69}"/>
              </a:ext>
            </a:extLst>
          </p:cNvPr>
          <p:cNvSpPr txBox="1"/>
          <p:nvPr/>
        </p:nvSpPr>
        <p:spPr>
          <a:xfrm>
            <a:off x="255181" y="5603358"/>
            <a:ext cx="2626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Stipules larges et soudées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EDCF3F-C358-F944-AA61-1C962E6131D1}"/>
              </a:ext>
            </a:extLst>
          </p:cNvPr>
          <p:cNvSpPr txBox="1"/>
          <p:nvPr/>
        </p:nvSpPr>
        <p:spPr>
          <a:xfrm>
            <a:off x="422910" y="2217420"/>
            <a:ext cx="3166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feuilles supérieures sont réduites à 1 seule ou 3 folioles découpées + ou - profondément</a:t>
            </a:r>
          </a:p>
        </p:txBody>
      </p:sp>
    </p:spTree>
    <p:extLst>
      <p:ext uri="{BB962C8B-B14F-4D97-AF65-F5344CB8AC3E}">
        <p14:creationId xmlns:p14="http://schemas.microsoft.com/office/powerpoint/2010/main" val="239839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27677A5-7D93-984C-8A64-5579822E11B7}"/>
              </a:ext>
            </a:extLst>
          </p:cNvPr>
          <p:cNvSpPr txBox="1"/>
          <p:nvPr/>
        </p:nvSpPr>
        <p:spPr>
          <a:xfrm>
            <a:off x="253654" y="65168"/>
            <a:ext cx="460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Genre </a:t>
            </a:r>
            <a:r>
              <a:rPr lang="fr-FR" b="1" i="1" dirty="0" err="1"/>
              <a:t>Comarum</a:t>
            </a:r>
            <a:r>
              <a:rPr lang="fr-FR" b="1" dirty="0"/>
              <a:t> : l’appareil reproducteur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7EF5E50-465D-0D4B-B17E-3D6B01F4A7EB}"/>
              </a:ext>
            </a:extLst>
          </p:cNvPr>
          <p:cNvSpPr txBox="1"/>
          <p:nvPr/>
        </p:nvSpPr>
        <p:spPr>
          <a:xfrm>
            <a:off x="6665129" y="5378839"/>
            <a:ext cx="482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Corolle à 5 pétales pourpre sombre, acuminés   plus courts que le calice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99576B-3EB3-9F43-B006-91FE84D02859}"/>
              </a:ext>
            </a:extLst>
          </p:cNvPr>
          <p:cNvSpPr txBox="1"/>
          <p:nvPr/>
        </p:nvSpPr>
        <p:spPr>
          <a:xfrm>
            <a:off x="0" y="2644099"/>
            <a:ext cx="255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 </a:t>
            </a:r>
            <a:r>
              <a:rPr lang="fr-FR" b="1" dirty="0"/>
              <a:t>hypogynes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863A23E-B484-0940-A9EA-715B7B5E04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4963" y="1027906"/>
            <a:ext cx="4089400" cy="551111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E8964E9-82B8-9D45-BC4F-B3A239901F88}"/>
              </a:ext>
            </a:extLst>
          </p:cNvPr>
          <p:cNvSpPr txBox="1"/>
          <p:nvPr/>
        </p:nvSpPr>
        <p:spPr>
          <a:xfrm>
            <a:off x="6857615" y="4636568"/>
            <a:ext cx="502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Calicule</a:t>
            </a:r>
            <a:r>
              <a:rPr lang="fr-FR" dirty="0"/>
              <a:t> rougeâtre, à 5 lobes plus petits que ceux du  calice, dressés et appliqués contre le fruit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24AE65-EEA6-1349-8FB0-0D9A69C2C29D}"/>
              </a:ext>
            </a:extLst>
          </p:cNvPr>
          <p:cNvSpPr txBox="1"/>
          <p:nvPr/>
        </p:nvSpPr>
        <p:spPr>
          <a:xfrm>
            <a:off x="81174" y="6248400"/>
            <a:ext cx="187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</a:t>
            </a:r>
            <a:r>
              <a:rPr lang="fr-FR" b="1" dirty="0"/>
              <a:t>= akène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03DD230-1303-9349-A676-CF204603B141}"/>
              </a:ext>
            </a:extLst>
          </p:cNvPr>
          <p:cNvSpPr txBox="1"/>
          <p:nvPr/>
        </p:nvSpPr>
        <p:spPr>
          <a:xfrm>
            <a:off x="81174" y="902970"/>
            <a:ext cx="1875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L’inflorescence est une grappe rameuse et feuillée de 3 à 12 fleurs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0B487D-749A-724C-AE98-B7259D57AA26}"/>
              </a:ext>
            </a:extLst>
          </p:cNvPr>
          <p:cNvSpPr txBox="1"/>
          <p:nvPr/>
        </p:nvSpPr>
        <p:spPr>
          <a:xfrm>
            <a:off x="69329" y="5506928"/>
            <a:ext cx="24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Carpelles ovoïdes et styles persistants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278EF71-E426-D74C-84D2-CAE8DD649EE6}"/>
              </a:ext>
            </a:extLst>
          </p:cNvPr>
          <p:cNvGrpSpPr/>
          <p:nvPr/>
        </p:nvGrpSpPr>
        <p:grpSpPr>
          <a:xfrm>
            <a:off x="0" y="379489"/>
            <a:ext cx="5968006" cy="4896353"/>
            <a:chOff x="0" y="379489"/>
            <a:chExt cx="5968006" cy="4896353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099DE8D-905B-0444-9FB8-4E2E900B1AF1}"/>
                </a:ext>
              </a:extLst>
            </p:cNvPr>
            <p:cNvSpPr txBox="1"/>
            <p:nvPr/>
          </p:nvSpPr>
          <p:spPr>
            <a:xfrm>
              <a:off x="0" y="3798514"/>
              <a:ext cx="22700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Réceptacl</a:t>
              </a:r>
              <a:r>
                <a:rPr lang="fr-FR" dirty="0"/>
                <a:t>e qui se renfle, devient charnu et  </a:t>
              </a:r>
              <a:r>
                <a:rPr lang="fr-FR" b="1" dirty="0"/>
                <a:t>un peu spongieux  </a:t>
              </a:r>
              <a:r>
                <a:rPr lang="fr-FR" dirty="0"/>
                <a:t>lorsque les carpelles sont murs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6C8B17-45D7-1A4A-9901-A0FD94670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1846" y="379489"/>
              <a:ext cx="3266160" cy="3642027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EEF46B36-177F-0E4E-A5E7-674AF7B5DB72}"/>
              </a:ext>
            </a:extLst>
          </p:cNvPr>
          <p:cNvSpPr txBox="1"/>
          <p:nvPr/>
        </p:nvSpPr>
        <p:spPr>
          <a:xfrm>
            <a:off x="10486102" y="6103895"/>
            <a:ext cx="170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 : C. Granger)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F1DC88C-7810-7C48-BBB0-5CD25F9FF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006" y="-13871"/>
            <a:ext cx="6223993" cy="4554499"/>
          </a:xfrm>
        </p:spPr>
      </p:pic>
    </p:spTree>
    <p:extLst>
      <p:ext uri="{BB962C8B-B14F-4D97-AF65-F5344CB8AC3E}">
        <p14:creationId xmlns:p14="http://schemas.microsoft.com/office/powerpoint/2010/main" val="18941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3" grpId="0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A438DE-EB24-BC48-8EF9-F56FCF0D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Comarum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E160441-296F-AD4E-964B-24CD400F2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3520" y="0"/>
            <a:ext cx="4014975" cy="550244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ADAAF0-D9CD-C847-A8D1-8EB24CDAE55C}"/>
              </a:ext>
            </a:extLst>
          </p:cNvPr>
          <p:cNvSpPr txBox="1"/>
          <p:nvPr/>
        </p:nvSpPr>
        <p:spPr>
          <a:xfrm>
            <a:off x="193504" y="1452282"/>
            <a:ext cx="662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 des </a:t>
            </a:r>
            <a:r>
              <a:rPr lang="fr-FR" b="1" dirty="0"/>
              <a:t>marais plus ou moins acides </a:t>
            </a:r>
            <a:r>
              <a:rPr lang="fr-FR" dirty="0"/>
              <a:t>à rhizome ligneux longuement rampant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7EE010-A226-5D4E-954C-A36DEC9FB5EF}"/>
              </a:ext>
            </a:extLst>
          </p:cNvPr>
          <p:cNvSpPr txBox="1"/>
          <p:nvPr/>
        </p:nvSpPr>
        <p:spPr>
          <a:xfrm>
            <a:off x="193504" y="2355925"/>
            <a:ext cx="670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supérieures à 1 à 3 folioles,, les autres imparipennées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B369B7-D485-C74A-B41D-76F5D1A5DF8C}"/>
              </a:ext>
            </a:extLst>
          </p:cNvPr>
          <p:cNvSpPr txBox="1"/>
          <p:nvPr/>
        </p:nvSpPr>
        <p:spPr>
          <a:xfrm>
            <a:off x="193504" y="2904565"/>
            <a:ext cx="547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Ces feuilles ont des stipules larges et soudées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E62E53-02FA-CB48-9BEF-567F5FF5BECF}"/>
              </a:ext>
            </a:extLst>
          </p:cNvPr>
          <p:cNvSpPr txBox="1"/>
          <p:nvPr/>
        </p:nvSpPr>
        <p:spPr>
          <a:xfrm>
            <a:off x="193504" y="3429000"/>
            <a:ext cx="6024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Fleurs hypogynes rougeâtres </a:t>
            </a:r>
            <a:r>
              <a:rPr lang="fr-FR" dirty="0"/>
              <a:t>en grappes rameuses et feuillées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7529E6-CB01-3344-AC47-5C5242C23C03}"/>
              </a:ext>
            </a:extLst>
          </p:cNvPr>
          <p:cNvSpPr txBox="1"/>
          <p:nvPr/>
        </p:nvSpPr>
        <p:spPr>
          <a:xfrm>
            <a:off x="193504" y="3977640"/>
            <a:ext cx="590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Epicalice</a:t>
            </a:r>
            <a:r>
              <a:rPr lang="fr-FR" dirty="0"/>
              <a:t> présent-        -        sépales dépassant les  5 pétales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39B35A-1A2D-CB4D-800A-5B5FD7EFA831}"/>
              </a:ext>
            </a:extLst>
          </p:cNvPr>
          <p:cNvSpPr txBox="1"/>
          <p:nvPr/>
        </p:nvSpPr>
        <p:spPr>
          <a:xfrm>
            <a:off x="193504" y="4840941"/>
            <a:ext cx="522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Réceptacle fructifère un peu charnu et spongieux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88CF92-F8B7-594D-90FB-E3DEE846DFD5}"/>
              </a:ext>
            </a:extLst>
          </p:cNvPr>
          <p:cNvSpPr txBox="1"/>
          <p:nvPr/>
        </p:nvSpPr>
        <p:spPr>
          <a:xfrm>
            <a:off x="193504" y="5553188"/>
            <a:ext cx="623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Carpelles globuleux </a:t>
            </a:r>
            <a:r>
              <a:rPr lang="fr-FR" dirty="0"/>
              <a:t>avec style persistant mais non accrescent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A9EA16-24FE-A440-867D-E1326ADA36A3}"/>
              </a:ext>
            </a:extLst>
          </p:cNvPr>
          <p:cNvSpPr txBox="1"/>
          <p:nvPr/>
        </p:nvSpPr>
        <p:spPr>
          <a:xfrm>
            <a:off x="193504" y="6271708"/>
            <a:ext cx="281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 = </a:t>
            </a:r>
            <a:r>
              <a:rPr lang="fr-FR" b="1" dirty="0"/>
              <a:t>akène</a:t>
            </a:r>
          </a:p>
        </p:txBody>
      </p:sp>
    </p:spTree>
    <p:extLst>
      <p:ext uri="{BB962C8B-B14F-4D97-AF65-F5344CB8AC3E}">
        <p14:creationId xmlns:p14="http://schemas.microsoft.com/office/powerpoint/2010/main" val="22337427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2A5CA6-D6A2-C949-9D92-B8CB5EB8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88" y="-114377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15 – Genre </a:t>
            </a:r>
            <a:r>
              <a:rPr lang="fr-FR" sz="2400" b="1" i="1" dirty="0" err="1">
                <a:solidFill>
                  <a:srgbClr val="FF0000"/>
                </a:solidFill>
              </a:rPr>
              <a:t>Fragaria</a:t>
            </a:r>
            <a:r>
              <a:rPr lang="fr-FR" sz="2400" b="1" dirty="0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1AA1CC-3761-1943-911F-8A98FB2A1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720" y="-1"/>
            <a:ext cx="8535280" cy="624581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D7ED44-0E96-5246-8D57-3654DB75C694}"/>
              </a:ext>
            </a:extLst>
          </p:cNvPr>
          <p:cNvSpPr txBox="1"/>
          <p:nvPr/>
        </p:nvSpPr>
        <p:spPr>
          <a:xfrm>
            <a:off x="9653712" y="6488668"/>
            <a:ext cx="226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(Photo : C. Granger)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01A71C-F0EF-784F-BFA0-50D7088813C1}"/>
              </a:ext>
            </a:extLst>
          </p:cNvPr>
          <p:cNvSpPr txBox="1"/>
          <p:nvPr/>
        </p:nvSpPr>
        <p:spPr>
          <a:xfrm>
            <a:off x="0" y="888021"/>
            <a:ext cx="365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 espèces dans la flore française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E0DCA5-F6D6-F040-AD07-37F51B9C7B03}"/>
              </a:ext>
            </a:extLst>
          </p:cNvPr>
          <p:cNvSpPr txBox="1"/>
          <p:nvPr/>
        </p:nvSpPr>
        <p:spPr>
          <a:xfrm>
            <a:off x="269488" y="1890418"/>
            <a:ext cx="3301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herbacée, vivace, à tiges végétatives stériles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DF5446-991B-7942-B057-1104B8F1E4C7}"/>
              </a:ext>
            </a:extLst>
          </p:cNvPr>
          <p:cNvSpPr txBox="1"/>
          <p:nvPr/>
        </p:nvSpPr>
        <p:spPr>
          <a:xfrm>
            <a:off x="269488" y="3068664"/>
            <a:ext cx="276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à long pétiole et  3 folioles bordées de dents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614B92-7E67-0B4D-B051-67845A5EE1BD}"/>
              </a:ext>
            </a:extLst>
          </p:cNvPr>
          <p:cNvSpPr txBox="1"/>
          <p:nvPr/>
        </p:nvSpPr>
        <p:spPr>
          <a:xfrm>
            <a:off x="269488" y="4680488"/>
            <a:ext cx="303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</a:t>
            </a:r>
            <a:r>
              <a:rPr lang="fr-FR" b="1" dirty="0"/>
              <a:t>hypogynes</a:t>
            </a:r>
            <a:r>
              <a:rPr lang="fr-FR" dirty="0"/>
              <a:t> , naissant du collet</a:t>
            </a:r>
          </a:p>
        </p:txBody>
      </p:sp>
    </p:spTree>
    <p:extLst>
      <p:ext uri="{BB962C8B-B14F-4D97-AF65-F5344CB8AC3E}">
        <p14:creationId xmlns:p14="http://schemas.microsoft.com/office/powerpoint/2010/main" val="91002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B156AC-476A-3645-B1FD-84BAD1E2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98FFC0-26FC-DA4A-A20A-5727B3CCD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310" y="-23567"/>
            <a:ext cx="8166756" cy="597614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0EA6DB-8C42-4A40-8A40-4C5B1C281E65}"/>
              </a:ext>
            </a:extLst>
          </p:cNvPr>
          <p:cNvSpPr txBox="1"/>
          <p:nvPr/>
        </p:nvSpPr>
        <p:spPr>
          <a:xfrm>
            <a:off x="0" y="365125"/>
            <a:ext cx="3611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Genre </a:t>
            </a:r>
            <a:r>
              <a:rPr lang="fr-FR" sz="2000" b="1" i="1" dirty="0" err="1"/>
              <a:t>Fragaria</a:t>
            </a:r>
            <a:r>
              <a:rPr lang="fr-FR" sz="2000" b="1" dirty="0"/>
              <a:t> : la fleur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0D445E-4AC8-9E4C-9ABB-3008E877ACAF}"/>
              </a:ext>
            </a:extLst>
          </p:cNvPr>
          <p:cNvSpPr txBox="1"/>
          <p:nvPr/>
        </p:nvSpPr>
        <p:spPr>
          <a:xfrm>
            <a:off x="0" y="1690688"/>
            <a:ext cx="344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Calice doublé d’un </a:t>
            </a:r>
            <a:r>
              <a:rPr lang="fr-FR" b="1" dirty="0"/>
              <a:t>calicule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478C42-73A7-1540-AB3E-0E3986AA4826}"/>
              </a:ext>
            </a:extLst>
          </p:cNvPr>
          <p:cNvSpPr txBox="1"/>
          <p:nvPr/>
        </p:nvSpPr>
        <p:spPr>
          <a:xfrm>
            <a:off x="0" y="2727702"/>
            <a:ext cx="3611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pétales toujours blancs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11AD828-F19A-A840-8910-C2FDDC16C211}"/>
              </a:ext>
            </a:extLst>
          </p:cNvPr>
          <p:cNvSpPr txBox="1"/>
          <p:nvPr/>
        </p:nvSpPr>
        <p:spPr>
          <a:xfrm>
            <a:off x="0" y="4014061"/>
            <a:ext cx="340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Nombreuses étamines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228E91-80B4-5C40-82A6-4EC9C54E0B6F}"/>
              </a:ext>
            </a:extLst>
          </p:cNvPr>
          <p:cNvSpPr txBox="1"/>
          <p:nvPr/>
        </p:nvSpPr>
        <p:spPr>
          <a:xfrm>
            <a:off x="0" y="5059501"/>
            <a:ext cx="361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Réceptacle accrescent à la fructification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439815-EA02-E547-BE19-B33755A21C82}"/>
              </a:ext>
            </a:extLst>
          </p:cNvPr>
          <p:cNvSpPr txBox="1"/>
          <p:nvPr/>
        </p:nvSpPr>
        <p:spPr>
          <a:xfrm>
            <a:off x="0" y="6199322"/>
            <a:ext cx="660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Carpelles nombreux, petits , secs, distants les uns des autres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BD98A3-0827-D340-B6F4-F0D9881B65A7}"/>
              </a:ext>
            </a:extLst>
          </p:cNvPr>
          <p:cNvSpPr txBox="1"/>
          <p:nvPr/>
        </p:nvSpPr>
        <p:spPr>
          <a:xfrm>
            <a:off x="124178" y="1004711"/>
            <a:ext cx="331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hypogyne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8E1A7A-8F65-E04D-8674-F22697ADC1B2}"/>
              </a:ext>
            </a:extLst>
          </p:cNvPr>
          <p:cNvSpPr txBox="1"/>
          <p:nvPr/>
        </p:nvSpPr>
        <p:spPr>
          <a:xfrm>
            <a:off x="6821688" y="6085106"/>
            <a:ext cx="1656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 photo : C. Granger)</a:t>
            </a:r>
          </a:p>
        </p:txBody>
      </p:sp>
    </p:spTree>
    <p:extLst>
      <p:ext uri="{BB962C8B-B14F-4D97-AF65-F5344CB8AC3E}">
        <p14:creationId xmlns:p14="http://schemas.microsoft.com/office/powerpoint/2010/main" val="23394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861B1-4EC2-2143-B920-AA9E4E32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31" y="-318269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L’appareil reproducteur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1FE716-7100-B34B-A47A-292BB88C1DB5}"/>
              </a:ext>
            </a:extLst>
          </p:cNvPr>
          <p:cNvSpPr txBox="1"/>
          <p:nvPr/>
        </p:nvSpPr>
        <p:spPr>
          <a:xfrm>
            <a:off x="173255" y="991402"/>
            <a:ext cx="8200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 disposées en grappes ou en formes dérivées de la grappe comme :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381F3C-695B-6A4B-ADE6-E6F7940642D4}"/>
              </a:ext>
            </a:extLst>
          </p:cNvPr>
          <p:cNvSpPr txBox="1"/>
          <p:nvPr/>
        </p:nvSpPr>
        <p:spPr>
          <a:xfrm>
            <a:off x="375385" y="1540042"/>
            <a:ext cx="255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. L’épi des aigremoines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109CB43-24F6-8442-BAB3-24B865C56C03}"/>
              </a:ext>
            </a:extLst>
          </p:cNvPr>
          <p:cNvCxnSpPr/>
          <p:nvPr/>
        </p:nvCxnSpPr>
        <p:spPr>
          <a:xfrm>
            <a:off x="3137836" y="1724708"/>
            <a:ext cx="483188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A54D910B-F2DF-754A-9293-ECEA689625AD}"/>
              </a:ext>
            </a:extLst>
          </p:cNvPr>
          <p:cNvSpPr txBox="1"/>
          <p:nvPr/>
        </p:nvSpPr>
        <p:spPr>
          <a:xfrm>
            <a:off x="9846644" y="3359217"/>
            <a:ext cx="1857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(A. </a:t>
            </a:r>
            <a:r>
              <a:rPr lang="fr-FR" sz="1200" i="1" dirty="0" err="1"/>
              <a:t>eupatoria</a:t>
            </a:r>
            <a:r>
              <a:rPr lang="fr-FR" sz="1200" i="1" dirty="0"/>
              <a:t>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EC976BB-CB4B-CE4C-BA30-A49227453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4820" y="372358"/>
            <a:ext cx="1205179" cy="27047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554B7A1-4CE6-CD45-AD48-5365BD021B1F}"/>
              </a:ext>
            </a:extLst>
          </p:cNvPr>
          <p:cNvSpPr txBox="1"/>
          <p:nvPr/>
        </p:nvSpPr>
        <p:spPr>
          <a:xfrm>
            <a:off x="240663" y="2088682"/>
            <a:ext cx="29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– Le corymbe des Pommiers ou des Poiriers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B822885-AC79-3E4E-8451-18D7D121EC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5222" y="1880510"/>
            <a:ext cx="2420639" cy="16871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B490317-DF15-4445-8C4B-1E1EBC1337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1830945"/>
            <a:ext cx="2302886" cy="2640349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DA1C08A-160B-B54A-A6C1-B9CE64CDDBA7}"/>
              </a:ext>
            </a:extLst>
          </p:cNvPr>
          <p:cNvCxnSpPr>
            <a:cxnSpLocks/>
          </p:cNvCxnSpPr>
          <p:nvPr/>
        </p:nvCxnSpPr>
        <p:spPr>
          <a:xfrm>
            <a:off x="1881770" y="2574152"/>
            <a:ext cx="210308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AA7C0D7-9D92-6041-BFB9-256544DCD138}"/>
              </a:ext>
            </a:extLst>
          </p:cNvPr>
          <p:cNvSpPr txBox="1"/>
          <p:nvPr/>
        </p:nvSpPr>
        <p:spPr>
          <a:xfrm>
            <a:off x="240663" y="4360244"/>
            <a:ext cx="374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5 S + 5 P + n x 5 E + 5 C indépendants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8203BC3-D368-DF47-8753-8D51793E02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309" y="4360244"/>
            <a:ext cx="2781403" cy="258114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8274753-EE9F-8F49-8E83-1D25F10768AA}"/>
              </a:ext>
            </a:extLst>
          </p:cNvPr>
          <p:cNvSpPr txBox="1"/>
          <p:nvPr/>
        </p:nvSpPr>
        <p:spPr>
          <a:xfrm>
            <a:off x="2492943" y="6343048"/>
            <a:ext cx="1405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(Prunus </a:t>
            </a:r>
            <a:r>
              <a:rPr lang="fr-FR" sz="1200" i="1" dirty="0" err="1"/>
              <a:t>dulcis</a:t>
            </a:r>
            <a:r>
              <a:rPr lang="fr-FR" sz="1200" i="1" dirty="0"/>
              <a:t>)</a:t>
            </a:r>
          </a:p>
        </p:txBody>
      </p:sp>
      <p:sp>
        <p:nvSpPr>
          <p:cNvPr id="24" name="Cadre 23">
            <a:extLst>
              <a:ext uri="{FF2B5EF4-FFF2-40B4-BE49-F238E27FC236}">
                <a16:creationId xmlns:a16="http://schemas.microsoft.com/office/drawing/2014/main" id="{2E9875DD-CAFC-2443-BFCA-2E8CF987484D}"/>
              </a:ext>
            </a:extLst>
          </p:cNvPr>
          <p:cNvSpPr/>
          <p:nvPr/>
        </p:nvSpPr>
        <p:spPr>
          <a:xfrm>
            <a:off x="7661708" y="4471294"/>
            <a:ext cx="4202631" cy="238670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1FB784-0822-044C-B877-B08FF48C78B7}"/>
              </a:ext>
            </a:extLst>
          </p:cNvPr>
          <p:cNvSpPr txBox="1"/>
          <p:nvPr/>
        </p:nvSpPr>
        <p:spPr>
          <a:xfrm>
            <a:off x="8237370" y="4727221"/>
            <a:ext cx="3248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fleur des </a:t>
            </a:r>
            <a:r>
              <a:rPr lang="fr-FR" dirty="0" err="1"/>
              <a:t>Rosaceae</a:t>
            </a:r>
            <a:r>
              <a:rPr lang="fr-FR" dirty="0"/>
              <a:t> est : </a:t>
            </a:r>
          </a:p>
          <a:p>
            <a:pPr marL="285750" indent="-285750">
              <a:buFontTx/>
              <a:buChar char="-"/>
            </a:pPr>
            <a:r>
              <a:rPr lang="fr-FR" dirty="0"/>
              <a:t>Dialypétale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Hétérochlamyde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Actinomorphe</a:t>
            </a:r>
          </a:p>
          <a:p>
            <a:pPr marL="285750" indent="-285750">
              <a:buFontTx/>
              <a:buChar char="-"/>
            </a:pPr>
            <a:r>
              <a:rPr lang="fr-FR" dirty="0"/>
              <a:t>Pentamère</a:t>
            </a:r>
          </a:p>
          <a:p>
            <a:pPr marL="285750" indent="-285750">
              <a:buFontTx/>
              <a:buChar char="-"/>
            </a:pPr>
            <a:r>
              <a:rPr lang="fr-FR" dirty="0"/>
              <a:t>Bisexuée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478752-873F-0543-9E63-FA92B6757AC9}"/>
              </a:ext>
            </a:extLst>
          </p:cNvPr>
          <p:cNvSpPr txBox="1"/>
          <p:nvPr/>
        </p:nvSpPr>
        <p:spPr>
          <a:xfrm>
            <a:off x="80889" y="646384"/>
            <a:ext cx="252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A - L’ inflorescence</a:t>
            </a:r>
            <a:r>
              <a:rPr lang="fr-FR" dirty="0"/>
              <a:t> 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818B801-3DBE-274A-BE74-E9F2FA7DF4BA}"/>
              </a:ext>
            </a:extLst>
          </p:cNvPr>
          <p:cNvSpPr txBox="1"/>
          <p:nvPr/>
        </p:nvSpPr>
        <p:spPr>
          <a:xfrm>
            <a:off x="375385" y="3497716"/>
            <a:ext cx="223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B- La fleur </a:t>
            </a:r>
            <a:r>
              <a:rPr lang="fr-FR" dirty="0">
                <a:solidFill>
                  <a:schemeClr val="accent1"/>
                </a:solidFill>
              </a:rPr>
              <a:t>:</a:t>
            </a:r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41C0424B-5E56-3C46-B70B-0650F9B2F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333" y="8906"/>
            <a:ext cx="1442891" cy="4351338"/>
          </a:xfrm>
        </p:spPr>
      </p:pic>
    </p:spTree>
    <p:extLst>
      <p:ext uri="{BB962C8B-B14F-4D97-AF65-F5344CB8AC3E}">
        <p14:creationId xmlns:p14="http://schemas.microsoft.com/office/powerpoint/2010/main" val="31791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6" grpId="0"/>
      <p:bldP spid="23" grpId="0"/>
      <p:bldP spid="24" grpId="0" animBg="1"/>
      <p:bldP spid="2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28AA5-BE94-0F4D-8529-772D7E2E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430433CC-1825-D140-A81F-745D23F4F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3099594"/>
            <a:ext cx="914400" cy="18034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F09A86-CF53-2F4D-B533-0C520305B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871" y="0"/>
            <a:ext cx="7148594" cy="57188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B12B068-3D34-B843-8523-CFF5105FA69D}"/>
              </a:ext>
            </a:extLst>
          </p:cNvPr>
          <p:cNvSpPr txBox="1"/>
          <p:nvPr/>
        </p:nvSpPr>
        <p:spPr>
          <a:xfrm>
            <a:off x="278969" y="1969061"/>
            <a:ext cx="416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maturité le réceptacle accrescent devient </a:t>
            </a:r>
            <a:r>
              <a:rPr lang="fr-FR" b="1" dirty="0"/>
              <a:t>charnu et rouge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D9759D-C9C9-D943-899A-46BAED55AA8E}"/>
              </a:ext>
            </a:extLst>
          </p:cNvPr>
          <p:cNvSpPr txBox="1"/>
          <p:nvPr/>
        </p:nvSpPr>
        <p:spPr>
          <a:xfrm>
            <a:off x="278969" y="3177153"/>
            <a:ext cx="4169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Selon l’espèce, le calice fructifère se rabat vers l’arrière en dégageant le fruit</a:t>
            </a:r>
          </a:p>
          <a:p>
            <a:r>
              <a:rPr lang="fr-FR" dirty="0"/>
              <a:t> </a:t>
            </a:r>
            <a:r>
              <a:rPr lang="fr-FR" i="1" dirty="0"/>
              <a:t>(F. </a:t>
            </a:r>
            <a:r>
              <a:rPr lang="fr-FR" i="1" dirty="0" err="1"/>
              <a:t>vesca</a:t>
            </a:r>
            <a:r>
              <a:rPr lang="fr-FR" dirty="0"/>
              <a:t>) ou se rabat vers l’avant tendant à enfermer le jeune fruit ( </a:t>
            </a:r>
            <a:r>
              <a:rPr lang="fr-FR" i="1" dirty="0" err="1"/>
              <a:t>F..viridis</a:t>
            </a:r>
            <a:r>
              <a:rPr lang="fr-FR" dirty="0"/>
              <a:t>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F6D1B0C-435D-2A4C-A74A-C4C463A4292F}"/>
              </a:ext>
            </a:extLst>
          </p:cNvPr>
          <p:cNvGrpSpPr/>
          <p:nvPr/>
        </p:nvGrpSpPr>
        <p:grpSpPr>
          <a:xfrm>
            <a:off x="90407" y="4419706"/>
            <a:ext cx="6930325" cy="2511515"/>
            <a:chOff x="90407" y="4419706"/>
            <a:chExt cx="6930325" cy="2511515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FF28BC9-325B-7A4E-835A-C9239F537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07" y="4419706"/>
              <a:ext cx="1273444" cy="2511515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F241ED8-8048-6D41-ABF7-0AF96CCC4B23}"/>
                </a:ext>
              </a:extLst>
            </p:cNvPr>
            <p:cNvSpPr txBox="1"/>
            <p:nvPr/>
          </p:nvSpPr>
          <p:spPr>
            <a:xfrm>
              <a:off x="1937288" y="5869330"/>
              <a:ext cx="50834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Akènes</a:t>
              </a:r>
              <a:r>
                <a:rPr lang="fr-FR" dirty="0"/>
                <a:t> avec le </a:t>
              </a:r>
              <a:r>
                <a:rPr lang="fr-FR" b="1" dirty="0"/>
                <a:t>style persistant attaché sur le coté</a:t>
              </a:r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1C0E1823-FA85-6F4D-B117-E20710CF2A7B}"/>
                </a:ext>
              </a:extLst>
            </p:cNvPr>
            <p:cNvCxnSpPr/>
            <p:nvPr/>
          </p:nvCxnSpPr>
          <p:spPr>
            <a:xfrm flipH="1">
              <a:off x="1255363" y="5997248"/>
              <a:ext cx="681925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48A3ADAF-BC23-8E46-B72B-32D202A0F50F}"/>
              </a:ext>
            </a:extLst>
          </p:cNvPr>
          <p:cNvSpPr txBox="1"/>
          <p:nvPr/>
        </p:nvSpPr>
        <p:spPr>
          <a:xfrm>
            <a:off x="524360" y="250006"/>
            <a:ext cx="4218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Genre</a:t>
            </a:r>
            <a:r>
              <a:rPr lang="fr-FR" sz="2000" b="1" i="1" dirty="0"/>
              <a:t> </a:t>
            </a:r>
            <a:r>
              <a:rPr lang="fr-FR" sz="2000" b="1" i="1" dirty="0" err="1"/>
              <a:t>Fragaria</a:t>
            </a:r>
            <a:r>
              <a:rPr lang="fr-FR" sz="2000" b="1" i="1" dirty="0"/>
              <a:t> </a:t>
            </a:r>
            <a:r>
              <a:rPr lang="fr-FR" sz="2000" b="1" dirty="0"/>
              <a:t>: les fruits</a:t>
            </a:r>
          </a:p>
        </p:txBody>
      </p:sp>
    </p:spTree>
    <p:extLst>
      <p:ext uri="{BB962C8B-B14F-4D97-AF65-F5344CB8AC3E}">
        <p14:creationId xmlns:p14="http://schemas.microsoft.com/office/powerpoint/2010/main" val="401450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77BEBF-7F9D-6946-BD53-89341F63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93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b="1" dirty="0"/>
              <a:t>Reconnaitre le genre : </a:t>
            </a:r>
            <a:r>
              <a:rPr lang="fr-FR" sz="2800" b="1" i="1" dirty="0" err="1"/>
              <a:t>Fragaria</a:t>
            </a:r>
            <a:endParaRPr lang="fr-FR" sz="2800" b="1" i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0708FC-EC65-C446-A424-BE7131646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751" y="-179638"/>
            <a:ext cx="5015951" cy="4351338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4260F3-6A7F-3543-8D79-1DAC58CDD15A}"/>
              </a:ext>
            </a:extLst>
          </p:cNvPr>
          <p:cNvSpPr txBox="1"/>
          <p:nvPr/>
        </p:nvSpPr>
        <p:spPr>
          <a:xfrm>
            <a:off x="0" y="1474737"/>
            <a:ext cx="666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Plante vivace à rameaux allongés et rampants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8F3B29-90CF-D540-8530-19E8853CCEA3}"/>
              </a:ext>
            </a:extLst>
          </p:cNvPr>
          <p:cNvSpPr txBox="1"/>
          <p:nvPr/>
        </p:nvSpPr>
        <p:spPr>
          <a:xfrm>
            <a:off x="0" y="1996031"/>
            <a:ext cx="622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Feuilles longuement pétiolées à 3 folioles dentées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0F8467-7DFF-1A46-A54E-E29983F64504}"/>
              </a:ext>
            </a:extLst>
          </p:cNvPr>
          <p:cNvSpPr txBox="1"/>
          <p:nvPr/>
        </p:nvSpPr>
        <p:spPr>
          <a:xfrm>
            <a:off x="0" y="2668772"/>
            <a:ext cx="552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Fleurs blanches</a:t>
            </a:r>
            <a:r>
              <a:rPr lang="fr-FR" b="1" dirty="0"/>
              <a:t> hypogynes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3D15D4-C378-204F-91AF-9CB6264A9098}"/>
              </a:ext>
            </a:extLst>
          </p:cNvPr>
          <p:cNvSpPr txBox="1"/>
          <p:nvPr/>
        </p:nvSpPr>
        <p:spPr>
          <a:xfrm>
            <a:off x="0" y="3179135"/>
            <a:ext cx="345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Epicalice</a:t>
            </a:r>
            <a:r>
              <a:rPr lang="fr-FR" b="1" dirty="0"/>
              <a:t> </a:t>
            </a:r>
            <a:r>
              <a:rPr lang="fr-FR" dirty="0"/>
              <a:t>présent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428013A-840D-FD48-B103-3CC27A4B6DD9}"/>
              </a:ext>
            </a:extLst>
          </p:cNvPr>
          <p:cNvSpPr txBox="1"/>
          <p:nvPr/>
        </p:nvSpPr>
        <p:spPr>
          <a:xfrm>
            <a:off x="0" y="3625702"/>
            <a:ext cx="455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sépales et 5 pétales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BF6459-D17B-3246-8785-F3F72EC4E63E}"/>
              </a:ext>
            </a:extLst>
          </p:cNvPr>
          <p:cNvSpPr txBox="1"/>
          <p:nvPr/>
        </p:nvSpPr>
        <p:spPr>
          <a:xfrm>
            <a:off x="0" y="4061637"/>
            <a:ext cx="436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Etamines nombreuses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CE57292-C380-9640-85DB-81804144AC8F}"/>
              </a:ext>
            </a:extLst>
          </p:cNvPr>
          <p:cNvSpPr txBox="1"/>
          <p:nvPr/>
        </p:nvSpPr>
        <p:spPr>
          <a:xfrm>
            <a:off x="0" y="4582632"/>
            <a:ext cx="585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Réceptacle accrescent </a:t>
            </a:r>
            <a:r>
              <a:rPr lang="fr-FR" dirty="0"/>
              <a:t>devenant </a:t>
            </a:r>
            <a:r>
              <a:rPr lang="fr-FR" b="1" dirty="0"/>
              <a:t>charnu </a:t>
            </a:r>
            <a:r>
              <a:rPr lang="fr-FR" dirty="0"/>
              <a:t>à la fructification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F2B7FCE-622A-954D-B8CE-F3F9F971476B}"/>
              </a:ext>
            </a:extLst>
          </p:cNvPr>
          <p:cNvSpPr txBox="1"/>
          <p:nvPr/>
        </p:nvSpPr>
        <p:spPr>
          <a:xfrm>
            <a:off x="0" y="5383263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Carpelles nombreux, petits et secs, à </a:t>
            </a:r>
            <a:r>
              <a:rPr lang="fr-FR" b="1" dirty="0"/>
              <a:t>style latéral persistant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D5FC27A-D870-E04D-BDA9-9FCED39424DA}"/>
              </a:ext>
            </a:extLst>
          </p:cNvPr>
          <p:cNvSpPr txBox="1"/>
          <p:nvPr/>
        </p:nvSpPr>
        <p:spPr>
          <a:xfrm>
            <a:off x="0" y="621230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Fruits </a:t>
            </a:r>
            <a:r>
              <a:rPr lang="fr-FR" b="1" dirty="0"/>
              <a:t>: akènes</a:t>
            </a:r>
          </a:p>
        </p:txBody>
      </p:sp>
    </p:spTree>
    <p:extLst>
      <p:ext uri="{BB962C8B-B14F-4D97-AF65-F5344CB8AC3E}">
        <p14:creationId xmlns:p14="http://schemas.microsoft.com/office/powerpoint/2010/main" val="36049813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858CF46-E2C9-B641-862E-623E66C69827}"/>
              </a:ext>
            </a:extLst>
          </p:cNvPr>
          <p:cNvSpPr txBox="1"/>
          <p:nvPr/>
        </p:nvSpPr>
        <p:spPr>
          <a:xfrm>
            <a:off x="439838" y="66824"/>
            <a:ext cx="10289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En conclusion : on peut classer les genres de Rosacées herbacées :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D2A0D7-B18F-7540-A294-2C259389BAE5}"/>
              </a:ext>
            </a:extLst>
          </p:cNvPr>
          <p:cNvSpPr txBox="1"/>
          <p:nvPr/>
        </p:nvSpPr>
        <p:spPr>
          <a:xfrm>
            <a:off x="838200" y="528490"/>
            <a:ext cx="751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  - Fleurs hypogynes : carpelles au moins en partie visibles à la floraison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364045-0475-854A-BE65-660613815A9D}"/>
              </a:ext>
            </a:extLst>
          </p:cNvPr>
          <p:cNvSpPr txBox="1"/>
          <p:nvPr/>
        </p:nvSpPr>
        <p:spPr>
          <a:xfrm>
            <a:off x="1213630" y="824147"/>
            <a:ext cx="552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  - Carpelles lancéolés 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F8C576-305E-FF46-BEF7-83CEE9CF590D}"/>
              </a:ext>
            </a:extLst>
          </p:cNvPr>
          <p:cNvSpPr txBox="1"/>
          <p:nvPr/>
        </p:nvSpPr>
        <p:spPr>
          <a:xfrm>
            <a:off x="1506638" y="1171729"/>
            <a:ext cx="72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Style non accrescent   - inflorescence multiflore à fleurs petites 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DE74C7-0A92-EE47-A330-50AD30109893}"/>
              </a:ext>
            </a:extLst>
          </p:cNvPr>
          <p:cNvSpPr txBox="1"/>
          <p:nvPr/>
        </p:nvSpPr>
        <p:spPr>
          <a:xfrm>
            <a:off x="2604302" y="1573530"/>
            <a:ext cx="633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–fruits = follicules ; feuilles bi ou tri-pennées  : </a:t>
            </a:r>
            <a:r>
              <a:rPr lang="fr-FR" i="1" dirty="0" err="1"/>
              <a:t>Aruncus</a:t>
            </a:r>
            <a:endParaRPr lang="fr-FR" i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C086DF-DE14-0840-8297-F76F62EC33A9}"/>
              </a:ext>
            </a:extLst>
          </p:cNvPr>
          <p:cNvSpPr txBox="1"/>
          <p:nvPr/>
        </p:nvSpPr>
        <p:spPr>
          <a:xfrm>
            <a:off x="2604302" y="2034904"/>
            <a:ext cx="509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–fruits = akènes ; feuilles pennées : </a:t>
            </a:r>
            <a:r>
              <a:rPr lang="fr-FR" i="1" dirty="0" err="1"/>
              <a:t>Filipendula</a:t>
            </a:r>
            <a:endParaRPr lang="fr-FR" i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1B1A17-D516-1047-B147-4184D74E1AC7}"/>
              </a:ext>
            </a:extLst>
          </p:cNvPr>
          <p:cNvSpPr txBox="1"/>
          <p:nvPr/>
        </p:nvSpPr>
        <p:spPr>
          <a:xfrm>
            <a:off x="1506638" y="2458976"/>
            <a:ext cx="917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 Style accrescent formant un appendice plumeux- inflorescence uni où pauciflore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563359-9DE5-CF4E-9B78-D425D72AFCBC}"/>
              </a:ext>
            </a:extLst>
          </p:cNvPr>
          <p:cNvSpPr txBox="1"/>
          <p:nvPr/>
        </p:nvSpPr>
        <p:spPr>
          <a:xfrm>
            <a:off x="2604302" y="2884502"/>
            <a:ext cx="5960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– fleur avec </a:t>
            </a:r>
            <a:r>
              <a:rPr lang="fr-FR" dirty="0" err="1"/>
              <a:t>épicalice</a:t>
            </a:r>
            <a:r>
              <a:rPr lang="fr-FR" dirty="0"/>
              <a:t> :  </a:t>
            </a:r>
            <a:r>
              <a:rPr lang="fr-FR" i="1" dirty="0" err="1"/>
              <a:t>Geum</a:t>
            </a:r>
            <a:endParaRPr lang="fr-FR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A5805F-FE49-8443-8FDF-F37BA9ABC80A}"/>
              </a:ext>
            </a:extLst>
          </p:cNvPr>
          <p:cNvSpPr txBox="1"/>
          <p:nvPr/>
        </p:nvSpPr>
        <p:spPr>
          <a:xfrm>
            <a:off x="2604302" y="3289739"/>
            <a:ext cx="4372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– fleur sans </a:t>
            </a:r>
            <a:r>
              <a:rPr lang="fr-FR" dirty="0" err="1"/>
              <a:t>épicalice</a:t>
            </a:r>
            <a:r>
              <a:rPr lang="fr-FR" dirty="0"/>
              <a:t> : </a:t>
            </a:r>
            <a:r>
              <a:rPr lang="fr-FR" i="1" dirty="0" err="1"/>
              <a:t>Dryas</a:t>
            </a:r>
            <a:endParaRPr lang="fr-FR" i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5B11BD-D83B-B04A-9D48-B54E4615698A}"/>
              </a:ext>
            </a:extLst>
          </p:cNvPr>
          <p:cNvSpPr txBox="1"/>
          <p:nvPr/>
        </p:nvSpPr>
        <p:spPr>
          <a:xfrm>
            <a:off x="1213630" y="3773214"/>
            <a:ext cx="735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 – Carpelles ovoïdes ou globuleux :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EFFB8B2-51FE-B140-9AED-D8C3609B43D7}"/>
              </a:ext>
            </a:extLst>
          </p:cNvPr>
          <p:cNvSpPr txBox="1"/>
          <p:nvPr/>
        </p:nvSpPr>
        <p:spPr>
          <a:xfrm>
            <a:off x="1506638" y="4142546"/>
            <a:ext cx="686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 </a:t>
            </a:r>
            <a:r>
              <a:rPr lang="fr-FR" dirty="0"/>
              <a:t>Présence d’un </a:t>
            </a:r>
            <a:r>
              <a:rPr lang="fr-FR" dirty="0" err="1"/>
              <a:t>épicalice</a:t>
            </a:r>
            <a:r>
              <a:rPr lang="fr-FR" dirty="0"/>
              <a:t> – fruits = akènes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C77902-BA9B-CB4A-AF61-AD584E5BC53D}"/>
              </a:ext>
            </a:extLst>
          </p:cNvPr>
          <p:cNvSpPr txBox="1"/>
          <p:nvPr/>
        </p:nvSpPr>
        <p:spPr>
          <a:xfrm>
            <a:off x="2680138" y="4511878"/>
            <a:ext cx="8891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0  - réceptacle fructifère peu ou pas accrescent : </a:t>
            </a:r>
            <a:r>
              <a:rPr lang="fr-FR" i="1" dirty="0" err="1"/>
              <a:t>Potentilla</a:t>
            </a:r>
            <a:r>
              <a:rPr lang="fr-FR" i="1" dirty="0"/>
              <a:t>, </a:t>
            </a:r>
            <a:r>
              <a:rPr lang="fr-FR" i="1" dirty="0" err="1"/>
              <a:t>Comarum</a:t>
            </a:r>
            <a:r>
              <a:rPr lang="fr-FR" i="1" dirty="0"/>
              <a:t>, </a:t>
            </a:r>
            <a:r>
              <a:rPr lang="fr-FR" i="1" dirty="0" err="1"/>
              <a:t>Sibbaldia</a:t>
            </a:r>
            <a:r>
              <a:rPr lang="fr-FR" i="1" dirty="0"/>
              <a:t>, </a:t>
            </a:r>
            <a:r>
              <a:rPr lang="fr-FR" i="1" dirty="0" err="1"/>
              <a:t>Drymocallis</a:t>
            </a:r>
            <a:r>
              <a:rPr lang="fr-FR" i="1" dirty="0"/>
              <a:t>, Argentina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C81321-ED6F-1D4A-A152-DA1AA3A2A05E}"/>
              </a:ext>
            </a:extLst>
          </p:cNvPr>
          <p:cNvSpPr txBox="1"/>
          <p:nvPr/>
        </p:nvSpPr>
        <p:spPr>
          <a:xfrm>
            <a:off x="2604302" y="5284470"/>
            <a:ext cx="680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 – réceptacle accrescent : </a:t>
            </a:r>
            <a:r>
              <a:rPr lang="fr-FR" i="1" dirty="0" err="1"/>
              <a:t>Fragaria</a:t>
            </a:r>
            <a:endParaRPr lang="fr-FR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00C7AF-409A-8D43-801E-6B68FB01FA39}"/>
              </a:ext>
            </a:extLst>
          </p:cNvPr>
          <p:cNvSpPr txBox="1"/>
          <p:nvPr/>
        </p:nvSpPr>
        <p:spPr>
          <a:xfrm>
            <a:off x="838200" y="5653802"/>
            <a:ext cx="1081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 – Fleurs épigynes ( fruit portant à son sommet le calice ou les restes du calice )  </a:t>
            </a:r>
            <a:r>
              <a:rPr lang="fr-FR" dirty="0"/>
              <a:t>: </a:t>
            </a:r>
            <a:r>
              <a:rPr lang="fr-FR" i="1" dirty="0" err="1"/>
              <a:t>Agrimonia</a:t>
            </a:r>
            <a:r>
              <a:rPr lang="fr-FR" i="1" dirty="0"/>
              <a:t>, </a:t>
            </a:r>
            <a:r>
              <a:rPr lang="fr-FR" i="1" dirty="0" err="1"/>
              <a:t>Poterium</a:t>
            </a:r>
            <a:r>
              <a:rPr lang="fr-FR" i="1" dirty="0"/>
              <a:t>, </a:t>
            </a:r>
            <a:r>
              <a:rPr lang="fr-FR" i="1" dirty="0" err="1"/>
              <a:t>Aphanes</a:t>
            </a:r>
            <a:r>
              <a:rPr lang="fr-FR" dirty="0"/>
              <a:t>, </a:t>
            </a:r>
            <a:r>
              <a:rPr lang="fr-FR" i="1" dirty="0" err="1"/>
              <a:t>Alchemilla</a:t>
            </a:r>
            <a:r>
              <a:rPr lang="fr-FR" i="1" dirty="0"/>
              <a:t>, </a:t>
            </a:r>
            <a:r>
              <a:rPr lang="fr-FR" i="1" dirty="0" err="1"/>
              <a:t>Sanguisorba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4803187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F73B7-F1D9-C641-B0F8-55C75BAC1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1" name="Espace réservé du contenu 30">
            <a:extLst>
              <a:ext uri="{FF2B5EF4-FFF2-40B4-BE49-F238E27FC236}">
                <a16:creationId xmlns:a16="http://schemas.microsoft.com/office/drawing/2014/main" id="{9A23D07A-E2D2-DF44-98F1-F5E5BAAEE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34" y="-129560"/>
            <a:ext cx="3092147" cy="1958360"/>
          </a:xfr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17DBC45-9E7C-1548-B4BA-64A0C4E375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533" y="3082230"/>
            <a:ext cx="3746990" cy="362847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3CDD1A4-F376-644B-823C-89B09D86D0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0" y="2965190"/>
            <a:ext cx="4144801" cy="386255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ADAEEEAE-E56B-9347-930E-31072CA868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913" y="30257"/>
            <a:ext cx="3113449" cy="207563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B6BB281-AA8F-2445-9414-4FC10139B004}"/>
              </a:ext>
            </a:extLst>
          </p:cNvPr>
          <p:cNvSpPr/>
          <p:nvPr/>
        </p:nvSpPr>
        <p:spPr>
          <a:xfrm>
            <a:off x="6003632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E2DC34F3-5D2B-A04F-8C9D-3FD9F822F6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556" y="-19748"/>
            <a:ext cx="3804623" cy="298493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8B90581-E962-E04A-ACE6-B71325957377}"/>
              </a:ext>
            </a:extLst>
          </p:cNvPr>
          <p:cNvSpPr/>
          <p:nvPr/>
        </p:nvSpPr>
        <p:spPr>
          <a:xfrm>
            <a:off x="-17234" y="1828800"/>
            <a:ext cx="694355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fr-F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Merci pour votre attention</a:t>
            </a:r>
          </a:p>
          <a:p>
            <a:pPr algn="ctr"/>
            <a:r>
              <a:rPr lang="fr-FR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3" name="Cadre 2">
            <a:extLst>
              <a:ext uri="{FF2B5EF4-FFF2-40B4-BE49-F238E27FC236}">
                <a16:creationId xmlns:a16="http://schemas.microsoft.com/office/drawing/2014/main" id="{3B2021D4-188F-5E49-BAD1-569A954D8F18}"/>
              </a:ext>
            </a:extLst>
          </p:cNvPr>
          <p:cNvSpPr/>
          <p:nvPr/>
        </p:nvSpPr>
        <p:spPr>
          <a:xfrm>
            <a:off x="4331528" y="3750197"/>
            <a:ext cx="2594790" cy="100191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Fin de cette 1</a:t>
            </a:r>
            <a:r>
              <a:rPr lang="fr-FR" b="1" baseline="30000" dirty="0">
                <a:solidFill>
                  <a:schemeClr val="tx1"/>
                </a:solidFill>
              </a:rPr>
              <a:t>e</a:t>
            </a:r>
            <a:r>
              <a:rPr lang="fr-FR" b="1" dirty="0">
                <a:solidFill>
                  <a:schemeClr val="tx1"/>
                </a:solidFill>
              </a:rPr>
              <a:t> partie</a:t>
            </a:r>
          </a:p>
        </p:txBody>
      </p:sp>
    </p:spTree>
    <p:extLst>
      <p:ext uri="{BB962C8B-B14F-4D97-AF65-F5344CB8AC3E}">
        <p14:creationId xmlns:p14="http://schemas.microsoft.com/office/powerpoint/2010/main" val="160111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0B39E7-0C8D-6348-8441-3FD0E589F4DD}"/>
              </a:ext>
            </a:extLst>
          </p:cNvPr>
          <p:cNvSpPr txBox="1"/>
          <p:nvPr/>
        </p:nvSpPr>
        <p:spPr>
          <a:xfrm>
            <a:off x="667265" y="234778"/>
            <a:ext cx="801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Deux caractères importants à retenir dans cette famille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6108B8-062A-234E-BAC1-E9B42DDCD13F}"/>
              </a:ext>
            </a:extLst>
          </p:cNvPr>
          <p:cNvSpPr txBox="1"/>
          <p:nvPr/>
        </p:nvSpPr>
        <p:spPr>
          <a:xfrm>
            <a:off x="757177" y="701646"/>
            <a:ext cx="1122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 – Présence d’un réceptacle </a:t>
            </a:r>
            <a:r>
              <a:rPr lang="fr-FR" dirty="0"/>
              <a:t>dont la forme  a une profonde influence sur  le nombre et la nature des pièces florales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D1DABF-44D0-224E-93DF-D84B9DAC9435}"/>
              </a:ext>
            </a:extLst>
          </p:cNvPr>
          <p:cNvSpPr txBox="1"/>
          <p:nvPr/>
        </p:nvSpPr>
        <p:spPr>
          <a:xfrm>
            <a:off x="0" y="1070978"/>
            <a:ext cx="10444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réceptacle floral est formé de 2 parties: </a:t>
            </a:r>
          </a:p>
          <a:p>
            <a:r>
              <a:rPr lang="fr-FR" dirty="0"/>
              <a:t>   - L’ </a:t>
            </a:r>
            <a:r>
              <a:rPr lang="fr-FR" b="1" dirty="0" err="1"/>
              <a:t>hypanthium</a:t>
            </a:r>
            <a:r>
              <a:rPr lang="fr-FR" dirty="0"/>
              <a:t> = formé par la concrescence, à leur base, des sépales pétales et étamines</a:t>
            </a:r>
          </a:p>
          <a:p>
            <a:r>
              <a:rPr lang="fr-FR" dirty="0"/>
              <a:t>    - Le</a:t>
            </a:r>
            <a:r>
              <a:rPr lang="fr-FR" b="1" dirty="0"/>
              <a:t> </a:t>
            </a:r>
            <a:r>
              <a:rPr lang="fr-FR" b="1" dirty="0" err="1"/>
              <a:t>gynophore</a:t>
            </a:r>
            <a:r>
              <a:rPr lang="fr-FR" dirty="0"/>
              <a:t>, saillant ou aplati, qui résulte de la différenciation de l’axe floral et qui  porte  les carpelles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C05F541-72A3-6149-A9EC-30AB2DB3D9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14" y="2079212"/>
            <a:ext cx="3715295" cy="220874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C5BC515-BBAA-8F4C-BDBA-64E5BA4F7DA1}"/>
              </a:ext>
            </a:extLst>
          </p:cNvPr>
          <p:cNvSpPr txBox="1"/>
          <p:nvPr/>
        </p:nvSpPr>
        <p:spPr>
          <a:xfrm>
            <a:off x="667265" y="3831220"/>
            <a:ext cx="464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– </a:t>
            </a:r>
            <a:r>
              <a:rPr lang="fr-FR" b="1" dirty="0"/>
              <a:t>La présence de carpelles indépendants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0F5FC9F-8D32-B64A-BDA0-4432349BF4E2}"/>
              </a:ext>
            </a:extLst>
          </p:cNvPr>
          <p:cNvSpPr txBox="1"/>
          <p:nvPr/>
        </p:nvSpPr>
        <p:spPr>
          <a:xfrm>
            <a:off x="0" y="4287955"/>
            <a:ext cx="120608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Les carpelles sont primitivement au nombre de 5 et </a:t>
            </a:r>
            <a:r>
              <a:rPr lang="fr-FR" dirty="0" err="1"/>
              <a:t>multiovulés</a:t>
            </a:r>
            <a:r>
              <a:rPr lang="fr-FR" dirty="0"/>
              <a:t> . Mais le réceptacle floral, en se creusant ou en augmentant de diamètre entraine une augmentation du nombre des étamines  et surtout du nombre des carpelles Les carpelles deviennent </a:t>
            </a:r>
            <a:r>
              <a:rPr lang="fr-FR" dirty="0" err="1"/>
              <a:t>pauciovulés</a:t>
            </a:r>
            <a:r>
              <a:rPr lang="fr-FR" dirty="0"/>
              <a:t> (1 ou 2 ovules) . Les fruits seront des akènes ou des drupes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0AD8FE-2E36-744B-AF38-0AEE008721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80" y="5211285"/>
            <a:ext cx="2773957" cy="159053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53D1377-2397-EE45-B0EC-273C05584298}"/>
              </a:ext>
            </a:extLst>
          </p:cNvPr>
          <p:cNvSpPr txBox="1"/>
          <p:nvPr/>
        </p:nvSpPr>
        <p:spPr>
          <a:xfrm>
            <a:off x="3414531" y="5440101"/>
            <a:ext cx="797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 exemple, chez le fraisier le </a:t>
            </a:r>
            <a:r>
              <a:rPr lang="fr-FR" dirty="0" err="1"/>
              <a:t>gynophore</a:t>
            </a:r>
            <a:r>
              <a:rPr lang="fr-FR" dirty="0"/>
              <a:t>  qui devient charnu porte des akènes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DA85FC5-C6CC-7C4C-9699-324C302BE258}"/>
              </a:ext>
            </a:extLst>
          </p:cNvPr>
          <p:cNvSpPr/>
          <p:nvPr/>
        </p:nvSpPr>
        <p:spPr>
          <a:xfrm>
            <a:off x="131180" y="5879939"/>
            <a:ext cx="146612" cy="9218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4696B-EEAE-894D-919A-3F65A39820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310" y="1962806"/>
            <a:ext cx="1714549" cy="19526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79958BA-C1B0-EC49-B792-9AAF9797F763}"/>
              </a:ext>
            </a:extLst>
          </p:cNvPr>
          <p:cNvSpPr txBox="1"/>
          <p:nvPr/>
        </p:nvSpPr>
        <p:spPr>
          <a:xfrm>
            <a:off x="629389" y="2269326"/>
            <a:ext cx="145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(Prunus </a:t>
            </a:r>
            <a:r>
              <a:rPr lang="fr-FR" sz="1200" i="1" dirty="0" err="1"/>
              <a:t>cerasus</a:t>
            </a:r>
            <a:r>
              <a:rPr lang="fr-FR" dirty="0"/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0E740F-86E2-0846-B321-237ADBEDCC70}"/>
              </a:ext>
            </a:extLst>
          </p:cNvPr>
          <p:cNvSpPr txBox="1"/>
          <p:nvPr/>
        </p:nvSpPr>
        <p:spPr>
          <a:xfrm>
            <a:off x="411480" y="2728098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Ovaire infère</a:t>
            </a:r>
          </a:p>
          <a:p>
            <a:r>
              <a:rPr lang="fr-FR"/>
              <a:t>Fleur épigyne</a:t>
            </a:r>
          </a:p>
        </p:txBody>
      </p:sp>
    </p:spTree>
    <p:extLst>
      <p:ext uri="{BB962C8B-B14F-4D97-AF65-F5344CB8AC3E}">
        <p14:creationId xmlns:p14="http://schemas.microsoft.com/office/powerpoint/2010/main" val="358865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{0B07A412-D8CF-1A4D-AB23-0C18C5695B01}tf10001120</Template>
  <TotalTime>5100</TotalTime>
  <Words>6391</Words>
  <Application>Microsoft Office PowerPoint</Application>
  <PresentationFormat>Grand écran</PresentationFormat>
  <Paragraphs>855</Paragraphs>
  <Slides>83</Slides>
  <Notes>57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Calibri Light</vt:lpstr>
      <vt:lpstr>Thème Office</vt:lpstr>
      <vt:lpstr>Présentation PowerPoint</vt:lpstr>
      <vt:lpstr>Les Rosaceae dans le monde :</vt:lpstr>
      <vt:lpstr>Présentation PowerPoint</vt:lpstr>
      <vt:lpstr>Grande diversité végétale :  On y rencontre  : </vt:lpstr>
      <vt:lpstr>L’appareil végétatif :</vt:lpstr>
      <vt:lpstr>Présentation PowerPoint</vt:lpstr>
      <vt:lpstr>Présentation PowerPoint</vt:lpstr>
      <vt:lpstr>L’appareil reproducteur :</vt:lpstr>
      <vt:lpstr>Présentation PowerPoint</vt:lpstr>
      <vt:lpstr>Présentation PowerPoint</vt:lpstr>
      <vt:lpstr>Les carpelles :</vt:lpstr>
      <vt:lpstr>Présentation PowerPoint</vt:lpstr>
      <vt:lpstr>Présentation PowerPoint</vt:lpstr>
      <vt:lpstr>Présentation PowerPoint</vt:lpstr>
      <vt:lpstr>Remarque  : La fleur des Rosacées rappelle celle des Renonculacées :  -                                                                                                   e : </vt:lpstr>
      <vt:lpstr>Dans la flore française 30 genres : </vt:lpstr>
      <vt:lpstr>Première séance : les Rosacées herbacées sans aiguillons ni épines :</vt:lpstr>
      <vt:lpstr>Genre Poterium</vt:lpstr>
      <vt:lpstr>Présentation PowerPoint</vt:lpstr>
      <vt:lpstr>   </vt:lpstr>
      <vt:lpstr>Distinguer le genre : Sanguisorba du genre Poterium</vt:lpstr>
      <vt:lpstr>3 - Le  genre Aphanes :</vt:lpstr>
      <vt:lpstr>Genre Aphanes : les fleurs</vt:lpstr>
      <vt:lpstr>Reconnaitre le genre : Aphanes</vt:lpstr>
      <vt:lpstr>Présentation PowerPoint</vt:lpstr>
      <vt:lpstr>Présentation PowerPoint</vt:lpstr>
      <vt:lpstr>Malgrès ce polymorphisme le genre Alchemilla se reconnait à certains caractères :</vt:lpstr>
      <vt:lpstr>Présentation PowerPoint</vt:lpstr>
      <vt:lpstr>Présentation PowerPoint</vt:lpstr>
      <vt:lpstr>Présentation PowerPoint</vt:lpstr>
      <vt:lpstr>Reconnaitre le genre : Alchemilla </vt:lpstr>
      <vt:lpstr>Présentation PowerPoint</vt:lpstr>
      <vt:lpstr>Présentation PowerPoint</vt:lpstr>
      <vt:lpstr>Présentation PowerPoint</vt:lpstr>
      <vt:lpstr>Reconnaitre le genre : Agrimonia</vt:lpstr>
      <vt:lpstr>Présentation PowerPoint</vt:lpstr>
      <vt:lpstr>Présentation PowerPoint</vt:lpstr>
      <vt:lpstr>Reconnaitre le genre : Dryas</vt:lpstr>
      <vt:lpstr>Présentation PowerPoint</vt:lpstr>
      <vt:lpstr>Présentation PowerPoint</vt:lpstr>
      <vt:lpstr>Aruncus dioïcus : les follicules</vt:lpstr>
      <vt:lpstr>Présentation PowerPoint</vt:lpstr>
      <vt:lpstr>Présentation PowerPoint</vt:lpstr>
      <vt:lpstr>Présentation PowerPoint</vt:lpstr>
      <vt:lpstr>Présentation PowerPoint</vt:lpstr>
      <vt:lpstr>Reconnaitre le genre : Filipendula</vt:lpstr>
      <vt:lpstr>Présentation PowerPoint</vt:lpstr>
      <vt:lpstr>Genre Geum : la tige feuillée</vt:lpstr>
      <vt:lpstr>Genre Geum : les fleurs</vt:lpstr>
      <vt:lpstr>Présentation PowerPoint</vt:lpstr>
      <vt:lpstr>D’a</vt:lpstr>
      <vt:lpstr>Genre Geum : les fruits</vt:lpstr>
      <vt:lpstr>Reconnaitre le genre : Geum</vt:lpstr>
      <vt:lpstr>Présentation PowerPoint</vt:lpstr>
      <vt:lpstr>Présentation PowerPoint</vt:lpstr>
      <vt:lpstr>Présentation PowerPoint</vt:lpstr>
      <vt:lpstr>Tig</vt:lpstr>
      <vt:lpstr>Présentation PowerPoint</vt:lpstr>
      <vt:lpstr>Présentation PowerPoint</vt:lpstr>
      <vt:lpstr>Présentation PowerPoint</vt:lpstr>
      <vt:lpstr>Le </vt:lpstr>
      <vt:lpstr>Reconnaitre le genre : Potentilla</vt:lpstr>
      <vt:lpstr>Présentation PowerPoint</vt:lpstr>
      <vt:lpstr>Présentation PowerPoint</vt:lpstr>
      <vt:lpstr>Reconnaitre le genre : Argentina</vt:lpstr>
      <vt:lpstr>Présentation PowerPoint</vt:lpstr>
      <vt:lpstr>Genre Sibbaldia : l’appareil végétatif</vt:lpstr>
      <vt:lpstr>Présentation PowerPoint</vt:lpstr>
      <vt:lpstr>Reconnaitre le genre : Sibbaldia</vt:lpstr>
      <vt:lpstr>Présentation PowerPoint</vt:lpstr>
      <vt:lpstr>Présentation PowerPoint</vt:lpstr>
      <vt:lpstr>Présentation PowerPoint</vt:lpstr>
      <vt:lpstr>Reconnaitre le genre : Drymocallis</vt:lpstr>
      <vt:lpstr>Présentation PowerPoint</vt:lpstr>
      <vt:lpstr>Présentation PowerPoint</vt:lpstr>
      <vt:lpstr>Présentation PowerPoint</vt:lpstr>
      <vt:lpstr>Reconnaitre le genre : Comarum</vt:lpstr>
      <vt:lpstr>15 – Genre Fragaria :</vt:lpstr>
      <vt:lpstr>Présentation PowerPoint</vt:lpstr>
      <vt:lpstr>Présentation PowerPoint</vt:lpstr>
      <vt:lpstr>Reconnaitre le genre : Fragaria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roubaudi</dc:creator>
  <cp:lastModifiedBy>jeanl</cp:lastModifiedBy>
  <cp:revision>531</cp:revision>
  <dcterms:created xsi:type="dcterms:W3CDTF">2022-03-26T13:37:31Z</dcterms:created>
  <dcterms:modified xsi:type="dcterms:W3CDTF">2023-01-27T08:57:50Z</dcterms:modified>
</cp:coreProperties>
</file>